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3"/>
  </p:notesMasterIdLst>
  <p:sldIdLst>
    <p:sldId id="295" r:id="rId5"/>
    <p:sldId id="274" r:id="rId6"/>
    <p:sldId id="270" r:id="rId7"/>
    <p:sldId id="272" r:id="rId8"/>
    <p:sldId id="289" r:id="rId9"/>
    <p:sldId id="294" r:id="rId10"/>
    <p:sldId id="276" r:id="rId11"/>
    <p:sldId id="277" r:id="rId12"/>
    <p:sldId id="278" r:id="rId13"/>
    <p:sldId id="273" r:id="rId14"/>
    <p:sldId id="280" r:id="rId15"/>
    <p:sldId id="281" r:id="rId16"/>
    <p:sldId id="282" r:id="rId17"/>
    <p:sldId id="283" r:id="rId18"/>
    <p:sldId id="284" r:id="rId19"/>
    <p:sldId id="286" r:id="rId20"/>
    <p:sldId id="287" r:id="rId21"/>
    <p:sldId id="288"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72C6DAF-7DE8-617C-A15C-8B7161A8A7BE}" v="2" dt="2025-11-04T16:55:32.81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992" autoAdjust="0"/>
    <p:restoredTop sz="94660"/>
  </p:normalViewPr>
  <p:slideViewPr>
    <p:cSldViewPr snapToGrid="0">
      <p:cViewPr varScale="1">
        <p:scale>
          <a:sx n="101" d="100"/>
          <a:sy n="101" d="100"/>
        </p:scale>
        <p:origin x="168" y="2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72313F7-C488-4FD0-8CA8-8F0CB741120F}" type="datetimeFigureOut">
              <a:rPr lang="en-US" smtClean="0"/>
              <a:t>11/4/2025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7274920-00CA-4500-91BC-937B50EBD554}" type="slidenum">
              <a:rPr lang="en-US" smtClean="0"/>
              <a:t>‹#›</a:t>
            </a:fld>
            <a:endParaRPr lang="en-US"/>
          </a:p>
        </p:txBody>
      </p:sp>
    </p:spTree>
    <p:extLst>
      <p:ext uri="{BB962C8B-B14F-4D97-AF65-F5344CB8AC3E}">
        <p14:creationId xmlns:p14="http://schemas.microsoft.com/office/powerpoint/2010/main" val="35152051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900" dirty="0">
                <a:latin typeface="Segoe UI"/>
                <a:cs typeface="Segoe UI"/>
              </a:rPr>
              <a:t>Here’s how it might feel in a real coding scenario. Imagine you’re in VS Code working on a project. You have a question about a Microsoft technology – normally you might search the web, but with Learn MCP Server integrated, you can ask directly in GitHub Copilot’s chat window. The agent's language model will try to distill the question from your input and propose to use Learn MCP </a:t>
            </a:r>
            <a:r>
              <a:rPr lang="en-US" sz="900" dirty="0" err="1">
                <a:latin typeface="Segoe UI"/>
                <a:cs typeface="Segoe UI"/>
              </a:rPr>
              <a:t>microsoft_docs_search</a:t>
            </a:r>
            <a:r>
              <a:rPr lang="en-US" sz="900" dirty="0">
                <a:latin typeface="Segoe UI"/>
                <a:cs typeface="Segoe UI"/>
              </a:rPr>
              <a:t> tool to answer. When you allow it to use the MCP Server, the AI agent will query the Learn MCP Server and give you an answer with citations. You’ll see the answer in the chat, often with reference links to the official docs it used. It helps surface best practices and code snippets inline as you develop. And this idea isn’t limited to coding help; the same approach can assist in learning new tech or debugging issues, always backed by up-to-date documentation. </a:t>
            </a: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800" dirty="0"/>
              <a:t>Let’s look at a specific example of using Learn MCP Server. Developers can use the Learn MCP Server within Visual Studio to retrieve validated, cited deployment patterns—such as securely deploying containerized apps to Azure using Bicep and GitHub Actions—directly from Microsoft Learn documentation.</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00"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sz="800" dirty="0"/>
              <a:t>Here a developer enters the prompt “How do I securely deploy a containerized app to Azure using Bicep and GitHub Actions? Validate the deployment pattern and provide </a:t>
            </a:r>
            <a:r>
              <a:rPr lang="en-US" sz="800" dirty="0" err="1"/>
              <a:t>IaC</a:t>
            </a:r>
            <a:r>
              <a:rPr lang="en-US" sz="800" dirty="0"/>
              <a:t> examples.” This is a multifaceted question about infrastructure-as-code and DevOps practices. Here’s what happens:</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sz="800" dirty="0"/>
              <a:t>The agent first breaks down the query and determines that it involves Azure containers, Bicep (which is an Azure resource template language), and GitHub Actions (CI/CD). It needs accurate info on these topics. It then uses the documentation </a:t>
            </a:r>
            <a:r>
              <a:rPr lang="en-US" sz="800" b="0" dirty="0"/>
              <a:t>search tool </a:t>
            </a:r>
            <a:r>
              <a:rPr lang="en-US" sz="800" dirty="0"/>
              <a:t>(</a:t>
            </a:r>
            <a:r>
              <a:rPr lang="en-US" sz="800" dirty="0" err="1"/>
              <a:t>microsoft_docs_search</a:t>
            </a:r>
            <a:r>
              <a:rPr lang="en-US" sz="800" dirty="0"/>
              <a:t>) to find the relevant information on Microsoft Learn. In this case, it actually runs two search queries to gather the best guidance on Azure container deployment and security patterns. Those search results (from official docs about Bicep deployment, security, GitHub Actions workflows, etc.) feed into Copilot’s answer.</a:t>
            </a: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After retrieving the guidance, the AI agent moves on to </a:t>
            </a:r>
            <a:r>
              <a:rPr lang="en-US" b="0" dirty="0"/>
              <a:t>implementation</a:t>
            </a:r>
            <a:r>
              <a:rPr lang="en-US" dirty="0"/>
              <a:t>. In this step, GitHub Copilot starts creating the necessary files and configuration for the deployment. Using the results from Microsoft documentation, it generates things like infrastructure-as-code templates (Bicep files) and workflow files for GitHub Actions. So, in Step 2, you see the agent auto-generating code files that align with the searched guidance, saving the developer from writing them manually from scratch. </a:t>
            </a: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Once the agent has assembled the solution, it provides a quick </a:t>
            </a:r>
            <a:r>
              <a:rPr lang="en-US" b="0" dirty="0"/>
              <a:t>summary of what it did. </a:t>
            </a:r>
            <a:r>
              <a:rPr lang="en-US" dirty="0"/>
              <a:t>GitHub Copilot explains the deployment setup it created and the process it followed. The AI not only builds the solution but also narrates back the key points — which helps the developer understands the outcome and reasoning. This summary helps confirm that how the pattern was implemented and lets the user verify each step.</a:t>
            </a: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0" dirty="0"/>
              <a:t>Here’s a useful tip for transparency: ask the agent to describe how it used its tools. In our scenario, after the solution is built, we can ask, “How did you use the Learn MCP Server to do that?” The agent will then clearly lay out what it did: </a:t>
            </a:r>
            <a:br>
              <a:rPr lang="en-US" dirty="0"/>
            </a:br>
            <a:r>
              <a:rPr lang="en-US" dirty="0"/>
              <a:t>1: It describes areas it researched and specific documents from Learn that it referenced.</a:t>
            </a:r>
            <a:br>
              <a:rPr lang="en-US" dirty="0"/>
            </a:br>
            <a:r>
              <a:rPr lang="en-US" dirty="0"/>
              <a:t>2. It describes how the documentation influenced the implementation’s architecture, patterns and GitHub integration. </a:t>
            </a:r>
            <a:br>
              <a:rPr lang="en-US" dirty="0"/>
            </a:br>
            <a:r>
              <a:rPr lang="en-US" dirty="0"/>
              <a:t>3. It describes why it used the MCP server and the specific URLs it retrieved.</a:t>
            </a:r>
            <a:br>
              <a:rPr lang="en-US" dirty="0"/>
            </a:br>
            <a:br>
              <a:rPr lang="en-US" dirty="0"/>
            </a:br>
            <a:r>
              <a:rPr lang="en-US" dirty="0"/>
              <a:t>By doing asking the agent how it used its resources, you have transparency into the agent’s processes. You can double check its work, and you learn a little bit about how an agent works.</a:t>
            </a: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Now that we’ve covered the overview and a sample scenario, let's dive a bit deeper. We’ll take a more detailed look at the demo of the Learn MCP Server in action. </a:t>
            </a:r>
            <a:r>
              <a:rPr lang="en-US" i="1" dirty="0"/>
              <a:t>[Play the video at aka.ms/</a:t>
            </a:r>
            <a:r>
              <a:rPr lang="en-US" i="1" dirty="0" err="1"/>
              <a:t>MSLearnMCPDemo</a:t>
            </a:r>
            <a:r>
              <a:rPr lang="en-US" i="1" dirty="0"/>
              <a:t>]</a:t>
            </a: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let’s talk about how you can try the Learn MCP Serve</a:t>
            </a:r>
            <a:r>
              <a:rPr lang="en-US" b="0" dirty="0"/>
              <a:t>r yourself in Visual Studio Code.. Make sure you have the prerequisites: an updated VS Code and the GitHub Copilot enabled with agent capabilities.</a:t>
            </a:r>
          </a:p>
          <a:p>
            <a:endParaRPr lang="en-US" b="0" dirty="0"/>
          </a:p>
          <a:p>
            <a:r>
              <a:rPr lang="en-US" b="0" dirty="0"/>
              <a:t>Go to the official Learn MCP Server GitHub repository (https://github.com/microsoftdocs/mcp) and follow the instructions to install the server (there’s a quick link or button in the repo labeled “VS Code: Install Microsoft Docs MCP Server” you can select to begin the install). Once installed, open GitHub Copilot’s chat and switch it to Agent mode. Now you can just ask a question about a Microsoft product or service right there. GitHub Copilot will automatically call the Learn MCP Server to fetch the answer. </a:t>
            </a:r>
          </a:p>
          <a:p>
            <a:r>
              <a:rPr lang="en-US" b="0" dirty="0"/>
              <a:t>An extra tip shown </a:t>
            </a:r>
            <a:r>
              <a:rPr lang="en-US" dirty="0"/>
              <a:t>here is adding a custom “Instruction”: you can create an </a:t>
            </a:r>
            <a:r>
              <a:rPr lang="en-US" sz="882" kern="1200" dirty="0" err="1">
                <a:solidFill>
                  <a:schemeClr val="tx1"/>
                </a:solidFill>
                <a:latin typeface="Segoe UI" panose="020B0502040204020203" pitchFamily="34" charset="0"/>
                <a:ea typeface="+mn-ea"/>
                <a:cs typeface="+mn-cs"/>
              </a:rPr>
              <a:t>instructions.json</a:t>
            </a:r>
            <a:r>
              <a:rPr lang="en-US" dirty="0"/>
              <a:t> (or use GitHub Copilot’s UI) telling GitHub Copilot </a:t>
            </a:r>
            <a:r>
              <a:rPr lang="en-US" i="1" dirty="0"/>
              <a:t>“If a question includes a Microsoft product, use the Microsoft Learn MCP Server to search for an answer.”</a:t>
            </a:r>
            <a:r>
              <a:rPr lang="en-US" dirty="0"/>
              <a:t> This step is optional, but it nudges the AI to always leverage the Learn MCP server for Microsoft topics. </a:t>
            </a:r>
          </a:p>
          <a:p>
            <a:r>
              <a:rPr lang="en-US" dirty="0"/>
              <a:t>You’re all set – ask away and enjoy grounded answers while you code!</a:t>
            </a: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Today we’ll introduce the </a:t>
            </a:r>
            <a:r>
              <a:rPr lang="en-US" b="0" dirty="0"/>
              <a:t>Microsoft Learn MCP Server. </a:t>
            </a:r>
            <a:r>
              <a:rPr lang="en-US" dirty="0"/>
              <a:t>This tool lets you pull official Microsoft documentation directly into AI-powered developer tools. You’ll see how an AI agent (like GitHub Copilot) can fetch up-to-date Microsoft Learn content right from your coding environment.</a:t>
            </a: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900" dirty="0">
                <a:latin typeface="Segoe UI"/>
                <a:cs typeface="Segoe UI"/>
              </a:rPr>
              <a:t>Before diving in, let’s clarify some key terms, starting with AI agents. </a:t>
            </a:r>
            <a:r>
              <a:rPr lang="en-US" sz="900" b="0" dirty="0">
                <a:latin typeface="Segoe UI"/>
                <a:cs typeface="Segoe UI"/>
              </a:rPr>
              <a:t>An </a:t>
            </a:r>
            <a:r>
              <a:rPr lang="en-US" sz="900" b="0" i="1" dirty="0">
                <a:latin typeface="Segoe UI"/>
                <a:cs typeface="Segoe UI"/>
              </a:rPr>
              <a:t>AI agent</a:t>
            </a:r>
            <a:r>
              <a:rPr lang="en-US" sz="900" b="0" dirty="0">
                <a:latin typeface="Segoe UI"/>
                <a:cs typeface="Segoe UI"/>
              </a:rPr>
              <a:t> is an AI-driven assistant (often backed by a large language model) that responds to natural language prompts. GitHub Copilot’s “Chat” or “Agent” mode is a good example – it reads your questions or commands and then can perform tasks or answer based on what it knows. However, </a:t>
            </a:r>
            <a:r>
              <a:rPr lang="en-US" sz="900" b="0" i="1" dirty="0">
                <a:latin typeface="Segoe UI"/>
                <a:cs typeface="Segoe UI"/>
              </a:rPr>
              <a:t>what it knows</a:t>
            </a:r>
            <a:r>
              <a:rPr lang="en-US" sz="900" b="0" dirty="0">
                <a:latin typeface="Segoe UI"/>
                <a:cs typeface="Segoe UI"/>
              </a:rPr>
              <a:t> from training can be outdated or generic. That’s where an MCP Server comes in. </a:t>
            </a:r>
          </a:p>
          <a:p>
            <a:pPr fontAlgn="base"/>
            <a:endParaRPr lang="en-US" sz="900" b="0" i="0" u="none" strike="noStrike" kern="1200" dirty="0">
              <a:solidFill>
                <a:schemeClr val="tx1"/>
              </a:solidFill>
              <a:effectLst/>
              <a:latin typeface="Segoe UI" panose="020B0502040204020203" pitchFamily="34" charset="0"/>
              <a:ea typeface="+mn-ea"/>
              <a:cs typeface="+mn-cs"/>
            </a:endParaRPr>
          </a:p>
          <a:p>
            <a:pPr rtl="0" fontAlgn="base"/>
            <a:r>
              <a:rPr lang="en-US" sz="900" b="0" i="0" u="none" strike="noStrike" kern="1200" dirty="0">
                <a:solidFill>
                  <a:schemeClr val="tx1"/>
                </a:solidFill>
                <a:effectLst/>
                <a:latin typeface="Segoe UI"/>
                <a:cs typeface="Segoe UI"/>
              </a:rPr>
              <a:t>How does an AI agent work with an MCP Server?</a:t>
            </a:r>
          </a:p>
          <a:p>
            <a:pPr rtl="0" fontAlgn="base"/>
            <a:r>
              <a:rPr lang="en-US" sz="900" b="0" i="0" u="none" strike="noStrike" kern="1200" dirty="0">
                <a:solidFill>
                  <a:schemeClr val="tx1"/>
                </a:solidFill>
                <a:effectLst/>
                <a:latin typeface="Segoe UI"/>
                <a:cs typeface="Segoe UI"/>
              </a:rPr>
              <a:t>0. MCP client connects with MCP Server</a:t>
            </a:r>
            <a:r>
              <a:rPr lang="en-US" sz="900" b="0" i="0" kern="1200" dirty="0">
                <a:solidFill>
                  <a:schemeClr val="tx1"/>
                </a:solidFill>
                <a:effectLst/>
                <a:latin typeface="Segoe UI"/>
                <a:cs typeface="Segoe UI"/>
              </a:rPr>
              <a:t>​</a:t>
            </a:r>
          </a:p>
          <a:p>
            <a:pPr rtl="0" fontAlgn="base"/>
            <a:r>
              <a:rPr lang="en-US" sz="900" b="0" i="0" u="none" strike="noStrike" kern="1200" dirty="0">
                <a:solidFill>
                  <a:schemeClr val="tx1"/>
                </a:solidFill>
                <a:effectLst/>
                <a:latin typeface="Segoe UI"/>
                <a:cs typeface="Segoe UI"/>
              </a:rPr>
              <a:t>1. User posts a message</a:t>
            </a:r>
            <a:r>
              <a:rPr lang="en-US" sz="900" b="0" i="0" kern="1200" dirty="0">
                <a:solidFill>
                  <a:schemeClr val="tx1"/>
                </a:solidFill>
                <a:effectLst/>
                <a:latin typeface="Segoe UI"/>
                <a:cs typeface="Segoe UI"/>
              </a:rPr>
              <a:t>​</a:t>
            </a:r>
          </a:p>
          <a:p>
            <a:pPr rtl="0" fontAlgn="base"/>
            <a:r>
              <a:rPr lang="en-US" sz="900" b="0" i="0" u="none" strike="noStrike" kern="1200" dirty="0">
                <a:solidFill>
                  <a:schemeClr val="tx1"/>
                </a:solidFill>
                <a:effectLst/>
                <a:latin typeface="Segoe UI"/>
                <a:cs typeface="Segoe UI"/>
              </a:rPr>
              <a:t>2. LLM extracts the question</a:t>
            </a:r>
            <a:r>
              <a:rPr lang="en-US" sz="900" b="0" i="0" kern="1200" dirty="0">
                <a:solidFill>
                  <a:schemeClr val="tx1"/>
                </a:solidFill>
                <a:effectLst/>
                <a:latin typeface="Segoe UI"/>
                <a:cs typeface="Segoe UI"/>
              </a:rPr>
              <a:t>​</a:t>
            </a:r>
          </a:p>
          <a:p>
            <a:pPr rtl="0" fontAlgn="base"/>
            <a:r>
              <a:rPr lang="en-US" sz="900" b="0" i="0" u="none" strike="noStrike" kern="1200" dirty="0">
                <a:solidFill>
                  <a:schemeClr val="tx1"/>
                </a:solidFill>
                <a:effectLst/>
                <a:latin typeface="Segoe UI"/>
                <a:cs typeface="Segoe UI"/>
              </a:rPr>
              <a:t>3. Agent sends question to MCP Server</a:t>
            </a:r>
            <a:r>
              <a:rPr lang="en-US" sz="900" b="0" i="0" kern="1200" dirty="0">
                <a:solidFill>
                  <a:schemeClr val="tx1"/>
                </a:solidFill>
                <a:effectLst/>
                <a:latin typeface="Segoe UI"/>
                <a:cs typeface="Segoe UI"/>
              </a:rPr>
              <a:t>​</a:t>
            </a:r>
          </a:p>
          <a:p>
            <a:pPr fontAlgn="base"/>
            <a:r>
              <a:rPr lang="en-US" sz="900" b="0" i="0" u="none" strike="noStrike" kern="1200" dirty="0">
                <a:solidFill>
                  <a:schemeClr val="tx1"/>
                </a:solidFill>
                <a:effectLst/>
                <a:latin typeface="Segoe UI"/>
                <a:cs typeface="Segoe UI"/>
              </a:rPr>
              <a:t>4. MCP Server responds with </a:t>
            </a:r>
            <a:r>
              <a:rPr lang="en-US" sz="900" dirty="0">
                <a:latin typeface="Segoe UI"/>
                <a:cs typeface="Segoe UI"/>
              </a:rPr>
              <a:t>data</a:t>
            </a:r>
            <a:endParaRPr lang="en-US" sz="900" b="0" i="0" kern="1200" dirty="0">
              <a:solidFill>
                <a:schemeClr val="tx1"/>
              </a:solidFill>
              <a:effectLst/>
              <a:latin typeface="Segoe UI"/>
              <a:cs typeface="Segoe UI"/>
            </a:endParaRPr>
          </a:p>
          <a:p>
            <a:pPr fontAlgn="base"/>
            <a:r>
              <a:rPr lang="en-US" sz="900" b="0" i="0" u="none" strike="noStrike" kern="1200" dirty="0">
                <a:solidFill>
                  <a:schemeClr val="tx1"/>
                </a:solidFill>
                <a:effectLst/>
                <a:latin typeface="Segoe UI"/>
                <a:cs typeface="Segoe UI"/>
              </a:rPr>
              <a:t>5. LLM </a:t>
            </a:r>
            <a:r>
              <a:rPr lang="en-US" sz="900" dirty="0">
                <a:latin typeface="Segoe UI"/>
                <a:cs typeface="Segoe UI"/>
              </a:rPr>
              <a:t>uses the data and then shapes results into an</a:t>
            </a:r>
            <a:r>
              <a:rPr lang="en-US" sz="900" b="0" i="0" u="none" strike="noStrike" kern="1200" dirty="0">
                <a:solidFill>
                  <a:schemeClr val="tx1"/>
                </a:solidFill>
                <a:effectLst/>
                <a:latin typeface="Segoe UI"/>
                <a:cs typeface="Segoe UI"/>
              </a:rPr>
              <a:t> answer</a:t>
            </a:r>
            <a:r>
              <a:rPr lang="en-US" sz="900" b="0" i="0" kern="1200" dirty="0">
                <a:solidFill>
                  <a:schemeClr val="tx1"/>
                </a:solidFill>
                <a:effectLst/>
                <a:latin typeface="Segoe UI"/>
                <a:cs typeface="Segoe UI"/>
              </a:rPr>
              <a:t>​</a:t>
            </a:r>
          </a:p>
          <a:p>
            <a:pPr fontAlgn="base"/>
            <a:r>
              <a:rPr lang="en-US" sz="900" b="0" i="0" u="none" strike="noStrike" kern="1200" dirty="0">
                <a:solidFill>
                  <a:schemeClr val="tx1"/>
                </a:solidFill>
                <a:effectLst/>
                <a:latin typeface="Segoe UI"/>
                <a:cs typeface="Segoe UI"/>
              </a:rPr>
              <a:t>6. Agent </a:t>
            </a:r>
            <a:r>
              <a:rPr lang="en-US" sz="900" dirty="0">
                <a:latin typeface="Segoe UI"/>
                <a:cs typeface="Segoe UI"/>
              </a:rPr>
              <a:t>responds to</a:t>
            </a:r>
            <a:r>
              <a:rPr lang="en-US" sz="900" b="0" i="0" u="none" strike="noStrike" kern="1200" dirty="0">
                <a:solidFill>
                  <a:schemeClr val="tx1"/>
                </a:solidFill>
                <a:effectLst/>
                <a:latin typeface="Segoe UI"/>
                <a:cs typeface="Segoe UI"/>
              </a:rPr>
              <a:t> user</a:t>
            </a:r>
            <a:endParaRPr lang="en-US" sz="900" b="0" i="0" kern="1200" dirty="0">
              <a:solidFill>
                <a:schemeClr val="tx1"/>
              </a:solidFill>
              <a:effectLst/>
              <a:latin typeface="Segoe UI"/>
              <a:cs typeface="Segoe UI"/>
            </a:endParaRP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800" b="0" dirty="0">
                <a:latin typeface="Segoe UI"/>
                <a:cs typeface="Segoe UI"/>
              </a:rPr>
              <a:t>MCP stands for Model Context Protocol – it’s an open standard interface to connect AI agents with external tools and data. Essentially, an MCP server exposes a set of tools or resources that the AI agent can call. The agent itself doesn’t have new knowledge; instead, it uses the MCP server to get information or take actions. This is like giving the agent plugins or extensions in a standardized way. So, AI agents + MCP servers = a way for AI to go beyond its built-in training, accessing </a:t>
            </a:r>
            <a:r>
              <a:rPr lang="en-US" sz="800" dirty="0">
                <a:latin typeface="Segoe UI"/>
                <a:cs typeface="Segoe UI"/>
              </a:rPr>
              <a:t>up to date knowledge </a:t>
            </a:r>
            <a:r>
              <a:rPr lang="en-US" sz="800" b="0" dirty="0">
                <a:latin typeface="Segoe UI"/>
                <a:cs typeface="Segoe UI"/>
              </a:rPr>
              <a:t>or performing tasks through a consistent protocol.</a:t>
            </a:r>
            <a:endParaRPr lang="en-US" dirty="0"/>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50" dirty="0">
                <a:latin typeface="Segoe UI"/>
                <a:cs typeface="Segoe UI"/>
              </a:rPr>
              <a:t>What is the Microsoft Learn MCP Server? </a:t>
            </a:r>
          </a:p>
          <a:p>
            <a:r>
              <a:rPr lang="en-US" sz="850" dirty="0">
                <a:latin typeface="Segoe UI"/>
                <a:cs typeface="Segoe UI"/>
              </a:rPr>
              <a:t>Learn MCP Server is a remote MCP server that allows AI agents to tap directly into official Microsoft product knowledge, inside your development environment or workflow. </a:t>
            </a:r>
          </a:p>
          <a:p>
            <a:pPr marL="285750" indent="-285750">
              <a:buFont typeface="Arial" panose="020B0604020202020204" pitchFamily="34" charset="0"/>
              <a:buChar char="•"/>
            </a:pPr>
            <a:r>
              <a:rPr lang="en-US" sz="850" dirty="0">
                <a:latin typeface="Segoe UI"/>
                <a:cs typeface="Segoe UI"/>
              </a:rPr>
              <a:t>It’s simple to use, as it doesn’t require custom connectors or installing extra components. The service uses lightweight, </a:t>
            </a:r>
            <a:r>
              <a:rPr lang="en-US" sz="850" dirty="0" err="1">
                <a:latin typeface="Segoe UI"/>
                <a:cs typeface="Segoe UI"/>
              </a:rPr>
              <a:t>streamable</a:t>
            </a:r>
            <a:r>
              <a:rPr lang="en-US" sz="850" dirty="0">
                <a:latin typeface="Segoe UI"/>
                <a:cs typeface="Segoe UI"/>
              </a:rPr>
              <a:t> HTTP, so it works with almost any MCP-compatible tool.</a:t>
            </a:r>
          </a:p>
          <a:p>
            <a:pPr marL="285750" indent="-285750">
              <a:buFont typeface="Arial" panose="020B0604020202020204" pitchFamily="34" charset="0"/>
              <a:buChar char="•"/>
            </a:pPr>
            <a:r>
              <a:rPr lang="en-US" sz="850" dirty="0">
                <a:latin typeface="Segoe UI"/>
                <a:cs typeface="Segoe UI"/>
              </a:rPr>
              <a:t>It provides tools to AI agents so they can surface the right information:</a:t>
            </a:r>
          </a:p>
          <a:p>
            <a:pPr marL="742315" lvl="1" indent="-285750">
              <a:buFont typeface="Arial" panose="020B0604020202020204" pitchFamily="34" charset="0"/>
              <a:buChar char="•"/>
            </a:pPr>
            <a:r>
              <a:rPr lang="en-US" sz="850" b="0" dirty="0">
                <a:latin typeface="Segoe UI"/>
                <a:cs typeface="Segoe UI"/>
              </a:rPr>
              <a:t>Focused excerpts: The server can search Microsoft content and return up to 10 chunks of high-quality information—each with a title, URL, and self-contained passage. </a:t>
            </a:r>
          </a:p>
          <a:p>
            <a:pPr marL="742315" lvl="1" indent="-285750">
              <a:buFont typeface="Arial" panose="020B0604020202020204" pitchFamily="34" charset="0"/>
              <a:buChar char="•"/>
            </a:pPr>
            <a:r>
              <a:rPr lang="en-US" sz="850" b="0" dirty="0">
                <a:latin typeface="Segoe UI"/>
                <a:cs typeface="Segoe UI"/>
              </a:rPr>
              <a:t>Full technical documentation: When broader context is needed, the Learn MCP Server can fetch complete pages, giving agents richer, more contextual information than a chunk alone could provide.</a:t>
            </a:r>
          </a:p>
          <a:p>
            <a:pPr marL="742315" lvl="1" indent="-285750">
              <a:lnSpc>
                <a:spcPct val="100000"/>
              </a:lnSpc>
              <a:spcAft>
                <a:spcPts val="0"/>
              </a:spcAft>
              <a:buFont typeface="Arial,Sans-Serif" panose="020B0604020202020204" pitchFamily="34" charset="0"/>
            </a:pPr>
            <a:r>
              <a:rPr lang="en-US" sz="850" b="0" dirty="0">
                <a:latin typeface="Segoe UI"/>
                <a:cs typeface="Segoe UI"/>
              </a:rPr>
              <a:t>Code samples: </a:t>
            </a:r>
            <a:r>
              <a:rPr lang="en-US" sz="850" dirty="0">
                <a:latin typeface="Segoe UI"/>
                <a:cs typeface="Segoe UI"/>
              </a:rPr>
              <a:t>The server returns relevant, language-specific code snippets from Microsoft Learn, helping agents surface accurate code for scenarios like deployments, scripting, or configuration. </a:t>
            </a:r>
            <a:endParaRPr lang="en-US" sz="850" dirty="0">
              <a:cs typeface="Segoe UI"/>
            </a:endParaRP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Focus: It keeps you in your flow. You can stay in your IDE and still get the answers you need from official docs, without jumping to a browser. </a:t>
            </a:r>
          </a:p>
          <a:p>
            <a:r>
              <a:rPr lang="en-US" b="0" dirty="0"/>
              <a:t>Always Fresh: The information comes straight from Microsoft Learn at query time, so it’s always current. As soon as docs are updated on Microsoft Learn, your agent’s answers reflect the change – no waiting for the AI model to catch up. </a:t>
            </a:r>
          </a:p>
          <a:p>
            <a:r>
              <a:rPr lang="en-US" b="0" dirty="0"/>
              <a:t>Accurate Answers: The responses are based on official documentation and often include citations. You get precise answers tailored to your question, and you can trust and verify the source. </a:t>
            </a:r>
          </a:p>
          <a:p>
            <a:r>
              <a:rPr lang="en-US" sz="850" b="0" dirty="0">
                <a:latin typeface="Segoe UI"/>
                <a:cs typeface="Segoe UI"/>
              </a:rPr>
              <a:t>Composable Workflow: You can combine the Learn MCP Server with other MCP servers (for example, an Azure MCP</a:t>
            </a:r>
            <a:r>
              <a:rPr lang="en-US" sz="850" dirty="0">
                <a:latin typeface="Segoe UI"/>
                <a:cs typeface="Segoe UI"/>
              </a:rPr>
              <a:t> server</a:t>
            </a:r>
            <a:r>
              <a:rPr lang="en-US" sz="850" b="0" dirty="0">
                <a:latin typeface="Segoe UI"/>
                <a:cs typeface="Segoe UI"/>
              </a:rPr>
              <a:t>) to cover different needs. This creates a seamless toolchain – your AI agent </a:t>
            </a:r>
            <a:r>
              <a:rPr lang="en-US" sz="850" dirty="0">
                <a:latin typeface="Segoe UI"/>
                <a:cs typeface="Segoe UI"/>
              </a:rPr>
              <a:t>can orchestrate multiple servers together, so you get end-to-end solutions (from design to deployment) all within the same conversation.</a:t>
            </a: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900" b="0" dirty="0">
                <a:latin typeface="Segoe UI"/>
                <a:cs typeface="Segoe UI"/>
              </a:rPr>
              <a:t>Learn MCP Server can help anyone working with Microsoft technologies. For developers, it provides in-IDE answers and code </a:t>
            </a:r>
            <a:r>
              <a:rPr lang="en-US" sz="900" dirty="0">
                <a:latin typeface="Segoe UI"/>
                <a:cs typeface="Segoe UI"/>
              </a:rPr>
              <a:t>samples straight</a:t>
            </a:r>
            <a:r>
              <a:rPr lang="en-US" sz="900" b="0" dirty="0">
                <a:latin typeface="Segoe UI"/>
                <a:cs typeface="Segoe UI"/>
              </a:rPr>
              <a:t> from the docs, improving productivity. Learners (or students) can ask for explanations or guidance and get official info, which is great for study and upskilling. Support engineers or IT professionals can quickly look up accurate, documented solutions for customer issues without searching manually. Even contributors and content creators benefit – they can verify information and examples against the source material easily.</a:t>
            </a: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a:buNone/>
            </a:pPr>
            <a:r>
              <a:rPr lang="en-US" sz="900" i="1" dirty="0">
                <a:latin typeface="Segoe UI"/>
                <a:cs typeface="Segoe UI"/>
              </a:rPr>
              <a:t>[Diagram components]</a:t>
            </a:r>
          </a:p>
          <a:p>
            <a:pPr marL="0" indent="0">
              <a:buFont typeface="Arial"/>
              <a:buNone/>
            </a:pPr>
            <a:r>
              <a:rPr lang="en-US" sz="900" i="1" dirty="0">
                <a:latin typeface="Segoe UI"/>
                <a:cs typeface="Segoe UI"/>
              </a:rPr>
              <a:t>MCP host</a:t>
            </a:r>
          </a:p>
          <a:p>
            <a:pPr marL="0" indent="0">
              <a:buFont typeface="Arial"/>
              <a:buNone/>
            </a:pPr>
            <a:r>
              <a:rPr lang="en-US" sz="900" i="1" dirty="0">
                <a:latin typeface="Segoe UI"/>
                <a:cs typeface="Segoe UI"/>
              </a:rPr>
              <a:t>MCP Clients make calls against the Learn MCP server</a:t>
            </a:r>
          </a:p>
          <a:p>
            <a:pPr marL="0" indent="0">
              <a:buFont typeface="Arial"/>
              <a:buNone/>
            </a:pPr>
            <a:r>
              <a:rPr lang="en-US" sz="900" i="1" dirty="0">
                <a:latin typeface="Segoe UI"/>
                <a:cs typeface="Segoe UI"/>
              </a:rPr>
              <a:t>Learn MCP server exposes tooling that the clients can make use of to retrieve Learn content</a:t>
            </a:r>
          </a:p>
          <a:p>
            <a:pPr marL="212725" lvl="1" indent="0">
              <a:buNone/>
            </a:pPr>
            <a:r>
              <a:rPr lang="en-US" sz="900" i="1" dirty="0">
                <a:latin typeface="Segoe UI"/>
                <a:cs typeface="Segoe UI"/>
              </a:rPr>
              <a:t>Learn MCP </a:t>
            </a:r>
            <a:r>
              <a:rPr lang="en-US" sz="900" i="1" dirty="0" err="1">
                <a:latin typeface="Segoe UI"/>
                <a:cs typeface="Segoe UI"/>
              </a:rPr>
              <a:t>docs_search</a:t>
            </a:r>
            <a:r>
              <a:rPr lang="en-US" sz="900" i="1" dirty="0">
                <a:latin typeface="Segoe UI"/>
                <a:cs typeface="Segoe UI"/>
              </a:rPr>
              <a:t> tool conducts a vector search against Learn content embeddings, whereby up to 10 results (in the form of content snippets) return to the agent. </a:t>
            </a:r>
            <a:endParaRPr lang="en-US" sz="900" i="1" dirty="0">
              <a:cs typeface="Segoe UI"/>
            </a:endParaRPr>
          </a:p>
          <a:p>
            <a:pPr marL="212725" lvl="1" indent="0">
              <a:buFont typeface="Arial"/>
              <a:buNone/>
            </a:pPr>
            <a:r>
              <a:rPr lang="en-US" sz="900" i="1" dirty="0">
                <a:latin typeface="Segoe UI"/>
                <a:cs typeface="Segoe UI"/>
              </a:rPr>
              <a:t>The Learn MCP </a:t>
            </a:r>
            <a:r>
              <a:rPr lang="en-US" sz="900" i="1" dirty="0" err="1">
                <a:latin typeface="Segoe UI"/>
                <a:cs typeface="Segoe UI"/>
              </a:rPr>
              <a:t>docs_fetch</a:t>
            </a:r>
            <a:r>
              <a:rPr lang="en-US" sz="900" i="1" dirty="0">
                <a:latin typeface="Segoe UI"/>
                <a:cs typeface="Segoe UI"/>
              </a:rPr>
              <a:t> tool retrieves the full Learn page when provided with a Learn URL by the client.</a:t>
            </a:r>
          </a:p>
          <a:p>
            <a:pPr marL="212725" lvl="1" indent="0">
              <a:buFont typeface="Arial"/>
              <a:buNone/>
            </a:pPr>
            <a:r>
              <a:rPr lang="en-US" sz="900" i="1" dirty="0">
                <a:latin typeface="Segoe UI"/>
                <a:cs typeface="Segoe UI"/>
              </a:rPr>
              <a:t>The Learn </a:t>
            </a:r>
            <a:r>
              <a:rPr lang="en-US" sz="900" i="1" dirty="0" err="1">
                <a:latin typeface="Segoe UI"/>
                <a:cs typeface="Segoe UI"/>
              </a:rPr>
              <a:t>code_sample_search</a:t>
            </a:r>
            <a:r>
              <a:rPr lang="en-US" sz="900" i="1" dirty="0">
                <a:latin typeface="Segoe UI"/>
                <a:cs typeface="Segoe UI"/>
              </a:rPr>
              <a:t> retrieves relevant code Learn code samples, used to assist the agent with accurate code development</a:t>
            </a:r>
          </a:p>
          <a:p>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sz="800" dirty="0">
                <a:latin typeface="Segoe UI"/>
                <a:cs typeface="Segoe UI"/>
              </a:rPr>
              <a:t>Let’s look at how the Learn MCP Server works. </a:t>
            </a:r>
            <a:endParaRPr lang="en-US" sz="850" i="0" dirty="0">
              <a:latin typeface="Segoe UI"/>
              <a:cs typeface="Segoe UI"/>
            </a:endParaRPr>
          </a:p>
          <a:p>
            <a:r>
              <a:rPr lang="en-US" sz="850" b="0" dirty="0">
                <a:latin typeface="Segoe UI"/>
                <a:cs typeface="Segoe UI"/>
              </a:rPr>
              <a:t>Agent asks the server: When you pose a question, your AI agent (for example in VS Code) determines it should use the Learn MCP Server. It sends a request to the server (via the MCP host infrastructure) with your query.</a:t>
            </a:r>
          </a:p>
          <a:p>
            <a:r>
              <a:rPr lang="en-US" sz="850" b="0" dirty="0">
                <a:latin typeface="Segoe UI"/>
                <a:cs typeface="Segoe UI"/>
              </a:rPr>
              <a:t>Server searches the docs: The Learn MCP Server receives the query and uses its </a:t>
            </a:r>
            <a:r>
              <a:rPr lang="en-US" sz="850" b="0" dirty="0" err="1">
                <a:latin typeface="Segoe UI"/>
                <a:cs typeface="Segoe UI"/>
              </a:rPr>
              <a:t>docs_search</a:t>
            </a:r>
            <a:r>
              <a:rPr lang="en-US" sz="850" b="0" dirty="0">
                <a:latin typeface="Segoe UI"/>
                <a:cs typeface="Segoe UI"/>
              </a:rPr>
              <a:t> tool to semantically search Microsoft Learn content. Under the hood, it’s searching an index of documentation for relevant passages. It might return up to 10 snippet results that seem most relevant to the question. Each result includes a short excerpt and a link to the doc source.</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sz="850" b="0" dirty="0">
                <a:latin typeface="Segoe UI"/>
                <a:cs typeface="Segoe UI"/>
              </a:rPr>
              <a:t>(Optional) Server fetches full page: If the agent determines it needs more context, it can call the </a:t>
            </a:r>
            <a:r>
              <a:rPr lang="en-US" sz="850" b="0" dirty="0" err="1">
                <a:latin typeface="Segoe UI"/>
                <a:cs typeface="Segoe UI"/>
              </a:rPr>
              <a:t>docs_fetch</a:t>
            </a:r>
            <a:r>
              <a:rPr lang="en-US" sz="850" b="0" dirty="0">
                <a:latin typeface="Segoe UI"/>
                <a:cs typeface="Segoe UI"/>
              </a:rPr>
              <a:t> tool on one of those results. Or, </a:t>
            </a:r>
            <a:r>
              <a:rPr lang="en-US" sz="800" b="0" dirty="0">
                <a:latin typeface="Segoe UI"/>
                <a:cs typeface="Segoe UI"/>
              </a:rPr>
              <a:t>t</a:t>
            </a:r>
            <a:r>
              <a:rPr lang="en-US" sz="800" dirty="0">
                <a:latin typeface="Segoe UI"/>
                <a:cs typeface="Segoe UI"/>
              </a:rPr>
              <a:t>he Learn </a:t>
            </a:r>
            <a:r>
              <a:rPr lang="en-US" sz="800" dirty="0" err="1">
                <a:latin typeface="Segoe UI"/>
                <a:cs typeface="Segoe UI"/>
              </a:rPr>
              <a:t>code_sample_search</a:t>
            </a:r>
            <a:r>
              <a:rPr lang="en-US" sz="800" dirty="0">
                <a:latin typeface="Segoe UI"/>
                <a:cs typeface="Segoe UI"/>
              </a:rPr>
              <a:t> retrieves relevant Learn code samples, used to assist the agent with accurate code development</a:t>
            </a:r>
            <a:endParaRPr lang="en-US" sz="850" b="0" dirty="0">
              <a:latin typeface="Segoe UI"/>
              <a:cs typeface="Segoe UI"/>
            </a:endParaRPr>
          </a:p>
          <a:p>
            <a:r>
              <a:rPr lang="en-US" sz="850" b="0" dirty="0">
                <a:latin typeface="Segoe UI"/>
                <a:cs typeface="Segoe UI"/>
              </a:rPr>
              <a:t>Agent composes answer: The agent now has fresh material from official docs. It formulates a final answer or solution to present to you. Because this info came through a standard MCP interface, the agent knows exactly how to handle it (it’s structured text).</a:t>
            </a:r>
          </a:p>
          <a:p>
            <a:r>
              <a:rPr lang="en-US" sz="850" b="0" dirty="0">
                <a:latin typeface="Segoe UI"/>
                <a:cs typeface="Segoe UI"/>
              </a:rPr>
              <a:t>Answer with references: You get an answer in your chat or output window, often with citations or references to the docs that were used. </a:t>
            </a:r>
            <a:br>
              <a:rPr lang="en-US" sz="850" b="0" dirty="0">
                <a:cs typeface="Segoe UI"/>
              </a:rPr>
            </a:br>
            <a:r>
              <a:rPr lang="en-US" sz="850" b="0" dirty="0">
                <a:latin typeface="Segoe UI"/>
                <a:cs typeface="Segoe UI"/>
              </a:rPr>
              <a:t>All of this happens pretty quickly, thanks to the lightweight nature of the calls.</a:t>
            </a: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00" dirty="0">
                <a:latin typeface="Segoe UI"/>
                <a:cs typeface="Segoe UI"/>
              </a:rPr>
              <a:t>You </a:t>
            </a:r>
            <a:r>
              <a:rPr lang="en-US" sz="800" dirty="0"/>
              <a:t>can use Learn MCP Server in many environments. One of the most common ways you can use it is inside your IDE:</a:t>
            </a:r>
          </a:p>
          <a:p>
            <a:r>
              <a:rPr lang="en-US" sz="800" dirty="0"/>
              <a:t>For example, in Visual Studio Code with GitHub Copilot (in “Agent” chat mode), the agent can call the Learn MCP Server to answer questions as you code. In fact, any development tool that supports MCP can integrate it, so it could work with other coding assistants or IDEs (there’s support in experiences like Copilot Studio and even custom developer tools). </a:t>
            </a:r>
          </a:p>
          <a:p>
            <a:r>
              <a:rPr lang="en-US" sz="800" b="0" dirty="0">
                <a:latin typeface="Segoe UI"/>
                <a:cs typeface="Segoe UI"/>
              </a:rPr>
              <a:t>Outside your IDE, y</a:t>
            </a:r>
            <a:r>
              <a:rPr lang="en-US" sz="800" dirty="0">
                <a:latin typeface="Segoe UI"/>
                <a:cs typeface="Segoe UI"/>
              </a:rPr>
              <a:t>ou can leverage it in chatbots or assistants like ChatGPT, Claude, or Perplexity by connecting those agents to the MCP server. Even a custom app or bot you create can use the Learn MCP Server. Essentially, any AI assistant that supports the MCP protocol can leverage it.</a:t>
            </a: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39E0C6-3C3B-2A66-D1F9-48FA2055FAA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CC66486-8D13-3894-1B4C-90843A453F5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C3B1E74-8180-3E37-9E6B-878AC0A15D16}"/>
              </a:ext>
            </a:extLst>
          </p:cNvPr>
          <p:cNvSpPr>
            <a:spLocks noGrp="1"/>
          </p:cNvSpPr>
          <p:nvPr>
            <p:ph type="dt" sz="half" idx="10"/>
          </p:nvPr>
        </p:nvSpPr>
        <p:spPr/>
        <p:txBody>
          <a:bodyPr/>
          <a:lstStyle/>
          <a:p>
            <a:fld id="{286016AB-684E-4CA7-864C-432BC4569408}" type="datetimeFigureOut">
              <a:rPr lang="en-US" smtClean="0"/>
              <a:t>11/4/2025</a:t>
            </a:fld>
            <a:endParaRPr lang="en-US"/>
          </a:p>
        </p:txBody>
      </p:sp>
      <p:sp>
        <p:nvSpPr>
          <p:cNvPr id="5" name="Footer Placeholder 4">
            <a:extLst>
              <a:ext uri="{FF2B5EF4-FFF2-40B4-BE49-F238E27FC236}">
                <a16:creationId xmlns:a16="http://schemas.microsoft.com/office/drawing/2014/main" id="{9577C6C8-B344-D3B1-0BC8-B5835808071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85D6359-308D-D06D-2DAE-6CAF9D13E7FE}"/>
              </a:ext>
            </a:extLst>
          </p:cNvPr>
          <p:cNvSpPr>
            <a:spLocks noGrp="1"/>
          </p:cNvSpPr>
          <p:nvPr>
            <p:ph type="sldNum" sz="quarter" idx="12"/>
          </p:nvPr>
        </p:nvSpPr>
        <p:spPr/>
        <p:txBody>
          <a:bodyPr/>
          <a:lstStyle/>
          <a:p>
            <a:fld id="{9E4A141C-E59F-4BD1-B1C7-090087DBDCB3}" type="slidenum">
              <a:rPr lang="en-US" smtClean="0"/>
              <a:t>‹#›</a:t>
            </a:fld>
            <a:endParaRPr lang="en-US"/>
          </a:p>
        </p:txBody>
      </p:sp>
    </p:spTree>
    <p:extLst>
      <p:ext uri="{BB962C8B-B14F-4D97-AF65-F5344CB8AC3E}">
        <p14:creationId xmlns:p14="http://schemas.microsoft.com/office/powerpoint/2010/main" val="13772319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44CEF9-8009-FCE6-C4B4-6E72FD8B98E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96BEFEB-EF8C-68D9-0839-EFA71744037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8663BFF-99C0-56ED-4EA3-6B669781B957}"/>
              </a:ext>
            </a:extLst>
          </p:cNvPr>
          <p:cNvSpPr>
            <a:spLocks noGrp="1"/>
          </p:cNvSpPr>
          <p:nvPr>
            <p:ph type="dt" sz="half" idx="10"/>
          </p:nvPr>
        </p:nvSpPr>
        <p:spPr/>
        <p:txBody>
          <a:bodyPr/>
          <a:lstStyle/>
          <a:p>
            <a:fld id="{286016AB-684E-4CA7-864C-432BC4569408}" type="datetimeFigureOut">
              <a:rPr lang="en-US" smtClean="0"/>
              <a:t>11/4/2025</a:t>
            </a:fld>
            <a:endParaRPr lang="en-US"/>
          </a:p>
        </p:txBody>
      </p:sp>
      <p:sp>
        <p:nvSpPr>
          <p:cNvPr id="5" name="Footer Placeholder 4">
            <a:extLst>
              <a:ext uri="{FF2B5EF4-FFF2-40B4-BE49-F238E27FC236}">
                <a16:creationId xmlns:a16="http://schemas.microsoft.com/office/drawing/2014/main" id="{C37FC259-7314-14D9-D6BE-500AD302B10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E7E3280-40DA-6B89-FE86-696736544E79}"/>
              </a:ext>
            </a:extLst>
          </p:cNvPr>
          <p:cNvSpPr>
            <a:spLocks noGrp="1"/>
          </p:cNvSpPr>
          <p:nvPr>
            <p:ph type="sldNum" sz="quarter" idx="12"/>
          </p:nvPr>
        </p:nvSpPr>
        <p:spPr/>
        <p:txBody>
          <a:bodyPr/>
          <a:lstStyle/>
          <a:p>
            <a:fld id="{9E4A141C-E59F-4BD1-B1C7-090087DBDCB3}" type="slidenum">
              <a:rPr lang="en-US" smtClean="0"/>
              <a:t>‹#›</a:t>
            </a:fld>
            <a:endParaRPr lang="en-US"/>
          </a:p>
        </p:txBody>
      </p:sp>
    </p:spTree>
    <p:extLst>
      <p:ext uri="{BB962C8B-B14F-4D97-AF65-F5344CB8AC3E}">
        <p14:creationId xmlns:p14="http://schemas.microsoft.com/office/powerpoint/2010/main" val="8055262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4096300-C511-2A9D-CBBA-B2711B83768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545A758-7CBF-F3BE-DE00-A812CF1D777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634ADA-55EC-61C4-EE1A-EB160A853D42}"/>
              </a:ext>
            </a:extLst>
          </p:cNvPr>
          <p:cNvSpPr>
            <a:spLocks noGrp="1"/>
          </p:cNvSpPr>
          <p:nvPr>
            <p:ph type="dt" sz="half" idx="10"/>
          </p:nvPr>
        </p:nvSpPr>
        <p:spPr/>
        <p:txBody>
          <a:bodyPr/>
          <a:lstStyle/>
          <a:p>
            <a:fld id="{286016AB-684E-4CA7-864C-432BC4569408}" type="datetimeFigureOut">
              <a:rPr lang="en-US" smtClean="0"/>
              <a:t>11/4/2025</a:t>
            </a:fld>
            <a:endParaRPr lang="en-US"/>
          </a:p>
        </p:txBody>
      </p:sp>
      <p:sp>
        <p:nvSpPr>
          <p:cNvPr id="5" name="Footer Placeholder 4">
            <a:extLst>
              <a:ext uri="{FF2B5EF4-FFF2-40B4-BE49-F238E27FC236}">
                <a16:creationId xmlns:a16="http://schemas.microsoft.com/office/drawing/2014/main" id="{76EB9268-99B1-DE8C-CDDF-E427634FCF9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FB37679-A54F-281F-C1A2-A962ADF9BB4F}"/>
              </a:ext>
            </a:extLst>
          </p:cNvPr>
          <p:cNvSpPr>
            <a:spLocks noGrp="1"/>
          </p:cNvSpPr>
          <p:nvPr>
            <p:ph type="sldNum" sz="quarter" idx="12"/>
          </p:nvPr>
        </p:nvSpPr>
        <p:spPr/>
        <p:txBody>
          <a:bodyPr/>
          <a:lstStyle/>
          <a:p>
            <a:fld id="{9E4A141C-E59F-4BD1-B1C7-090087DBDCB3}" type="slidenum">
              <a:rPr lang="en-US" smtClean="0"/>
              <a:t>‹#›</a:t>
            </a:fld>
            <a:endParaRPr lang="en-US"/>
          </a:p>
        </p:txBody>
      </p:sp>
    </p:spTree>
    <p:extLst>
      <p:ext uri="{BB962C8B-B14F-4D97-AF65-F5344CB8AC3E}">
        <p14:creationId xmlns:p14="http://schemas.microsoft.com/office/powerpoint/2010/main" val="11047713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DEFAUL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830507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B81B8A-1123-C1ED-6B8C-2523ABB94AF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F6FD5E1-7BAC-3CDE-EBB9-2E5E54CAA95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B673978-E8EE-B35E-8462-2D4CBDE4F0CA}"/>
              </a:ext>
            </a:extLst>
          </p:cNvPr>
          <p:cNvSpPr>
            <a:spLocks noGrp="1"/>
          </p:cNvSpPr>
          <p:nvPr>
            <p:ph type="dt" sz="half" idx="10"/>
          </p:nvPr>
        </p:nvSpPr>
        <p:spPr/>
        <p:txBody>
          <a:bodyPr/>
          <a:lstStyle/>
          <a:p>
            <a:fld id="{286016AB-684E-4CA7-864C-432BC4569408}" type="datetimeFigureOut">
              <a:rPr lang="en-US" smtClean="0"/>
              <a:t>11/4/2025</a:t>
            </a:fld>
            <a:endParaRPr lang="en-US"/>
          </a:p>
        </p:txBody>
      </p:sp>
      <p:sp>
        <p:nvSpPr>
          <p:cNvPr id="5" name="Footer Placeholder 4">
            <a:extLst>
              <a:ext uri="{FF2B5EF4-FFF2-40B4-BE49-F238E27FC236}">
                <a16:creationId xmlns:a16="http://schemas.microsoft.com/office/drawing/2014/main" id="{72530668-740F-2BEF-07A4-E18056E5596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3497F08-A497-A1F2-30AA-C3B5879F5820}"/>
              </a:ext>
            </a:extLst>
          </p:cNvPr>
          <p:cNvSpPr>
            <a:spLocks noGrp="1"/>
          </p:cNvSpPr>
          <p:nvPr>
            <p:ph type="sldNum" sz="quarter" idx="12"/>
          </p:nvPr>
        </p:nvSpPr>
        <p:spPr/>
        <p:txBody>
          <a:bodyPr/>
          <a:lstStyle/>
          <a:p>
            <a:fld id="{9E4A141C-E59F-4BD1-B1C7-090087DBDCB3}" type="slidenum">
              <a:rPr lang="en-US" smtClean="0"/>
              <a:t>‹#›</a:t>
            </a:fld>
            <a:endParaRPr lang="en-US"/>
          </a:p>
        </p:txBody>
      </p:sp>
    </p:spTree>
    <p:extLst>
      <p:ext uri="{BB962C8B-B14F-4D97-AF65-F5344CB8AC3E}">
        <p14:creationId xmlns:p14="http://schemas.microsoft.com/office/powerpoint/2010/main" val="34824060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9913FC-5359-D86E-950D-4A595C2D0A2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90ECCEA-6A04-187E-58FA-55D3D30721D5}"/>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A21F06A-51DE-FBE4-4E7A-F62A7F5DDD34}"/>
              </a:ext>
            </a:extLst>
          </p:cNvPr>
          <p:cNvSpPr>
            <a:spLocks noGrp="1"/>
          </p:cNvSpPr>
          <p:nvPr>
            <p:ph type="dt" sz="half" idx="10"/>
          </p:nvPr>
        </p:nvSpPr>
        <p:spPr/>
        <p:txBody>
          <a:bodyPr/>
          <a:lstStyle/>
          <a:p>
            <a:fld id="{286016AB-684E-4CA7-864C-432BC4569408}" type="datetimeFigureOut">
              <a:rPr lang="en-US" smtClean="0"/>
              <a:t>11/4/2025</a:t>
            </a:fld>
            <a:endParaRPr lang="en-US"/>
          </a:p>
        </p:txBody>
      </p:sp>
      <p:sp>
        <p:nvSpPr>
          <p:cNvPr id="5" name="Footer Placeholder 4">
            <a:extLst>
              <a:ext uri="{FF2B5EF4-FFF2-40B4-BE49-F238E27FC236}">
                <a16:creationId xmlns:a16="http://schemas.microsoft.com/office/drawing/2014/main" id="{6C4C4C91-63EC-2EDF-60AB-473E694E719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2D69E88-BD61-7FB5-9D47-ECA4E273FDA5}"/>
              </a:ext>
            </a:extLst>
          </p:cNvPr>
          <p:cNvSpPr>
            <a:spLocks noGrp="1"/>
          </p:cNvSpPr>
          <p:nvPr>
            <p:ph type="sldNum" sz="quarter" idx="12"/>
          </p:nvPr>
        </p:nvSpPr>
        <p:spPr/>
        <p:txBody>
          <a:bodyPr/>
          <a:lstStyle/>
          <a:p>
            <a:fld id="{9E4A141C-E59F-4BD1-B1C7-090087DBDCB3}" type="slidenum">
              <a:rPr lang="en-US" smtClean="0"/>
              <a:t>‹#›</a:t>
            </a:fld>
            <a:endParaRPr lang="en-US"/>
          </a:p>
        </p:txBody>
      </p:sp>
    </p:spTree>
    <p:extLst>
      <p:ext uri="{BB962C8B-B14F-4D97-AF65-F5344CB8AC3E}">
        <p14:creationId xmlns:p14="http://schemas.microsoft.com/office/powerpoint/2010/main" val="6213312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FBB08D-9F45-A1B8-1C3B-0E32CF38D06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FC387B9-3789-0378-D433-4E99923B7B7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5939407-01E3-DCC1-5308-2510F5B8035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3DA7BB8-AE94-B569-CF7D-31244E8F9C9D}"/>
              </a:ext>
            </a:extLst>
          </p:cNvPr>
          <p:cNvSpPr>
            <a:spLocks noGrp="1"/>
          </p:cNvSpPr>
          <p:nvPr>
            <p:ph type="dt" sz="half" idx="10"/>
          </p:nvPr>
        </p:nvSpPr>
        <p:spPr/>
        <p:txBody>
          <a:bodyPr/>
          <a:lstStyle/>
          <a:p>
            <a:fld id="{286016AB-684E-4CA7-864C-432BC4569408}" type="datetimeFigureOut">
              <a:rPr lang="en-US" smtClean="0"/>
              <a:t>11/4/2025</a:t>
            </a:fld>
            <a:endParaRPr lang="en-US"/>
          </a:p>
        </p:txBody>
      </p:sp>
      <p:sp>
        <p:nvSpPr>
          <p:cNvPr id="6" name="Footer Placeholder 5">
            <a:extLst>
              <a:ext uri="{FF2B5EF4-FFF2-40B4-BE49-F238E27FC236}">
                <a16:creationId xmlns:a16="http://schemas.microsoft.com/office/drawing/2014/main" id="{2E8AB495-FEC9-0A55-A0A4-C1CA947BC26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2F91080-B8A8-D0A3-B777-590662178422}"/>
              </a:ext>
            </a:extLst>
          </p:cNvPr>
          <p:cNvSpPr>
            <a:spLocks noGrp="1"/>
          </p:cNvSpPr>
          <p:nvPr>
            <p:ph type="sldNum" sz="quarter" idx="12"/>
          </p:nvPr>
        </p:nvSpPr>
        <p:spPr/>
        <p:txBody>
          <a:bodyPr/>
          <a:lstStyle/>
          <a:p>
            <a:fld id="{9E4A141C-E59F-4BD1-B1C7-090087DBDCB3}" type="slidenum">
              <a:rPr lang="en-US" smtClean="0"/>
              <a:t>‹#›</a:t>
            </a:fld>
            <a:endParaRPr lang="en-US"/>
          </a:p>
        </p:txBody>
      </p:sp>
    </p:spTree>
    <p:extLst>
      <p:ext uri="{BB962C8B-B14F-4D97-AF65-F5344CB8AC3E}">
        <p14:creationId xmlns:p14="http://schemas.microsoft.com/office/powerpoint/2010/main" val="26468917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8E575-2F9D-1F79-9582-2BA15DC723C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B4BF1E9-A223-982E-BAC2-C0E9CAF5AA6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3CE02B1-3994-135A-82B6-135844E4068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D38C4BB-4E38-BF27-32D1-8EBBB2BCF09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4A0FDCD-19E5-FD0B-F19C-8BD3F5F3ED0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5FDC66F-732C-3457-E2B3-EBF01F6F1115}"/>
              </a:ext>
            </a:extLst>
          </p:cNvPr>
          <p:cNvSpPr>
            <a:spLocks noGrp="1"/>
          </p:cNvSpPr>
          <p:nvPr>
            <p:ph type="dt" sz="half" idx="10"/>
          </p:nvPr>
        </p:nvSpPr>
        <p:spPr/>
        <p:txBody>
          <a:bodyPr/>
          <a:lstStyle/>
          <a:p>
            <a:fld id="{286016AB-684E-4CA7-864C-432BC4569408}" type="datetimeFigureOut">
              <a:rPr lang="en-US" smtClean="0"/>
              <a:t>11/4/2025</a:t>
            </a:fld>
            <a:endParaRPr lang="en-US"/>
          </a:p>
        </p:txBody>
      </p:sp>
      <p:sp>
        <p:nvSpPr>
          <p:cNvPr id="8" name="Footer Placeholder 7">
            <a:extLst>
              <a:ext uri="{FF2B5EF4-FFF2-40B4-BE49-F238E27FC236}">
                <a16:creationId xmlns:a16="http://schemas.microsoft.com/office/drawing/2014/main" id="{58C8F2A8-9E06-A2CE-4897-60632BFEDAF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001E9F5-0DE3-9314-4CE9-07C3D811DBB3}"/>
              </a:ext>
            </a:extLst>
          </p:cNvPr>
          <p:cNvSpPr>
            <a:spLocks noGrp="1"/>
          </p:cNvSpPr>
          <p:nvPr>
            <p:ph type="sldNum" sz="quarter" idx="12"/>
          </p:nvPr>
        </p:nvSpPr>
        <p:spPr/>
        <p:txBody>
          <a:bodyPr/>
          <a:lstStyle/>
          <a:p>
            <a:fld id="{9E4A141C-E59F-4BD1-B1C7-090087DBDCB3}" type="slidenum">
              <a:rPr lang="en-US" smtClean="0"/>
              <a:t>‹#›</a:t>
            </a:fld>
            <a:endParaRPr lang="en-US"/>
          </a:p>
        </p:txBody>
      </p:sp>
    </p:spTree>
    <p:extLst>
      <p:ext uri="{BB962C8B-B14F-4D97-AF65-F5344CB8AC3E}">
        <p14:creationId xmlns:p14="http://schemas.microsoft.com/office/powerpoint/2010/main" val="2102172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A5FB58-2709-DF27-1E74-3885E658A42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53B2159-1A56-16B2-ACA6-F118183878A4}"/>
              </a:ext>
            </a:extLst>
          </p:cNvPr>
          <p:cNvSpPr>
            <a:spLocks noGrp="1"/>
          </p:cNvSpPr>
          <p:nvPr>
            <p:ph type="dt" sz="half" idx="10"/>
          </p:nvPr>
        </p:nvSpPr>
        <p:spPr/>
        <p:txBody>
          <a:bodyPr/>
          <a:lstStyle/>
          <a:p>
            <a:fld id="{286016AB-684E-4CA7-864C-432BC4569408}" type="datetimeFigureOut">
              <a:rPr lang="en-US" smtClean="0"/>
              <a:t>11/4/2025</a:t>
            </a:fld>
            <a:endParaRPr lang="en-US"/>
          </a:p>
        </p:txBody>
      </p:sp>
      <p:sp>
        <p:nvSpPr>
          <p:cNvPr id="4" name="Footer Placeholder 3">
            <a:extLst>
              <a:ext uri="{FF2B5EF4-FFF2-40B4-BE49-F238E27FC236}">
                <a16:creationId xmlns:a16="http://schemas.microsoft.com/office/drawing/2014/main" id="{179AF783-52EF-73AA-EF68-62C8ADC767E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ED505B3-F644-4D91-D9E4-64ECE5AC6A09}"/>
              </a:ext>
            </a:extLst>
          </p:cNvPr>
          <p:cNvSpPr>
            <a:spLocks noGrp="1"/>
          </p:cNvSpPr>
          <p:nvPr>
            <p:ph type="sldNum" sz="quarter" idx="12"/>
          </p:nvPr>
        </p:nvSpPr>
        <p:spPr/>
        <p:txBody>
          <a:bodyPr/>
          <a:lstStyle/>
          <a:p>
            <a:fld id="{9E4A141C-E59F-4BD1-B1C7-090087DBDCB3}" type="slidenum">
              <a:rPr lang="en-US" smtClean="0"/>
              <a:t>‹#›</a:t>
            </a:fld>
            <a:endParaRPr lang="en-US"/>
          </a:p>
        </p:txBody>
      </p:sp>
    </p:spTree>
    <p:extLst>
      <p:ext uri="{BB962C8B-B14F-4D97-AF65-F5344CB8AC3E}">
        <p14:creationId xmlns:p14="http://schemas.microsoft.com/office/powerpoint/2010/main" val="2087672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323949D-B146-30BB-E891-2E0877B5E2BC}"/>
              </a:ext>
            </a:extLst>
          </p:cNvPr>
          <p:cNvSpPr>
            <a:spLocks noGrp="1"/>
          </p:cNvSpPr>
          <p:nvPr>
            <p:ph type="dt" sz="half" idx="10"/>
          </p:nvPr>
        </p:nvSpPr>
        <p:spPr/>
        <p:txBody>
          <a:bodyPr/>
          <a:lstStyle/>
          <a:p>
            <a:fld id="{286016AB-684E-4CA7-864C-432BC4569408}" type="datetimeFigureOut">
              <a:rPr lang="en-US" smtClean="0"/>
              <a:t>11/4/2025</a:t>
            </a:fld>
            <a:endParaRPr lang="en-US"/>
          </a:p>
        </p:txBody>
      </p:sp>
      <p:sp>
        <p:nvSpPr>
          <p:cNvPr id="3" name="Footer Placeholder 2">
            <a:extLst>
              <a:ext uri="{FF2B5EF4-FFF2-40B4-BE49-F238E27FC236}">
                <a16:creationId xmlns:a16="http://schemas.microsoft.com/office/drawing/2014/main" id="{4A9CA8B7-2D56-9864-3CE6-6A785034820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F25890E-BF85-C94C-5D7B-C9824CBA40B9}"/>
              </a:ext>
            </a:extLst>
          </p:cNvPr>
          <p:cNvSpPr>
            <a:spLocks noGrp="1"/>
          </p:cNvSpPr>
          <p:nvPr>
            <p:ph type="sldNum" sz="quarter" idx="12"/>
          </p:nvPr>
        </p:nvSpPr>
        <p:spPr/>
        <p:txBody>
          <a:bodyPr/>
          <a:lstStyle/>
          <a:p>
            <a:fld id="{9E4A141C-E59F-4BD1-B1C7-090087DBDCB3}" type="slidenum">
              <a:rPr lang="en-US" smtClean="0"/>
              <a:t>‹#›</a:t>
            </a:fld>
            <a:endParaRPr lang="en-US"/>
          </a:p>
        </p:txBody>
      </p:sp>
    </p:spTree>
    <p:extLst>
      <p:ext uri="{BB962C8B-B14F-4D97-AF65-F5344CB8AC3E}">
        <p14:creationId xmlns:p14="http://schemas.microsoft.com/office/powerpoint/2010/main" val="29550732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C0BC9A-14DA-55EB-8166-740104B65F1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41A2D97-6C37-B88A-0375-475E78E26A7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BCBC811-A744-BE39-481C-C82EFDA544C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B902EF4-C9F1-5DBD-6857-BE221FD6B9C3}"/>
              </a:ext>
            </a:extLst>
          </p:cNvPr>
          <p:cNvSpPr>
            <a:spLocks noGrp="1"/>
          </p:cNvSpPr>
          <p:nvPr>
            <p:ph type="dt" sz="half" idx="10"/>
          </p:nvPr>
        </p:nvSpPr>
        <p:spPr/>
        <p:txBody>
          <a:bodyPr/>
          <a:lstStyle/>
          <a:p>
            <a:fld id="{286016AB-684E-4CA7-864C-432BC4569408}" type="datetimeFigureOut">
              <a:rPr lang="en-US" smtClean="0"/>
              <a:t>11/4/2025</a:t>
            </a:fld>
            <a:endParaRPr lang="en-US"/>
          </a:p>
        </p:txBody>
      </p:sp>
      <p:sp>
        <p:nvSpPr>
          <p:cNvPr id="6" name="Footer Placeholder 5">
            <a:extLst>
              <a:ext uri="{FF2B5EF4-FFF2-40B4-BE49-F238E27FC236}">
                <a16:creationId xmlns:a16="http://schemas.microsoft.com/office/drawing/2014/main" id="{0D0A7750-F6A2-C4AD-EC0A-225D5D1ACD2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5BE8D36-2302-8EF3-2F04-FD70211AA3DD}"/>
              </a:ext>
            </a:extLst>
          </p:cNvPr>
          <p:cNvSpPr>
            <a:spLocks noGrp="1"/>
          </p:cNvSpPr>
          <p:nvPr>
            <p:ph type="sldNum" sz="quarter" idx="12"/>
          </p:nvPr>
        </p:nvSpPr>
        <p:spPr/>
        <p:txBody>
          <a:bodyPr/>
          <a:lstStyle/>
          <a:p>
            <a:fld id="{9E4A141C-E59F-4BD1-B1C7-090087DBDCB3}" type="slidenum">
              <a:rPr lang="en-US" smtClean="0"/>
              <a:t>‹#›</a:t>
            </a:fld>
            <a:endParaRPr lang="en-US"/>
          </a:p>
        </p:txBody>
      </p:sp>
    </p:spTree>
    <p:extLst>
      <p:ext uri="{BB962C8B-B14F-4D97-AF65-F5344CB8AC3E}">
        <p14:creationId xmlns:p14="http://schemas.microsoft.com/office/powerpoint/2010/main" val="2856877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09B63A-5E3B-1878-BA4B-0B1E3C5617B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43D1A74-A542-D384-76BE-01CE5644C51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6137815-07FE-B81B-D818-B8506D76A5F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5A206ED-76D4-165F-EB2A-A8C233DB6E0A}"/>
              </a:ext>
            </a:extLst>
          </p:cNvPr>
          <p:cNvSpPr>
            <a:spLocks noGrp="1"/>
          </p:cNvSpPr>
          <p:nvPr>
            <p:ph type="dt" sz="half" idx="10"/>
          </p:nvPr>
        </p:nvSpPr>
        <p:spPr/>
        <p:txBody>
          <a:bodyPr/>
          <a:lstStyle/>
          <a:p>
            <a:fld id="{286016AB-684E-4CA7-864C-432BC4569408}" type="datetimeFigureOut">
              <a:rPr lang="en-US" smtClean="0"/>
              <a:t>11/4/2025</a:t>
            </a:fld>
            <a:endParaRPr lang="en-US"/>
          </a:p>
        </p:txBody>
      </p:sp>
      <p:sp>
        <p:nvSpPr>
          <p:cNvPr id="6" name="Footer Placeholder 5">
            <a:extLst>
              <a:ext uri="{FF2B5EF4-FFF2-40B4-BE49-F238E27FC236}">
                <a16:creationId xmlns:a16="http://schemas.microsoft.com/office/drawing/2014/main" id="{4FFB7402-8136-AC38-8668-40EFF4440DC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CC5C6AD-3A4C-6666-1C34-EB384806F4D2}"/>
              </a:ext>
            </a:extLst>
          </p:cNvPr>
          <p:cNvSpPr>
            <a:spLocks noGrp="1"/>
          </p:cNvSpPr>
          <p:nvPr>
            <p:ph type="sldNum" sz="quarter" idx="12"/>
          </p:nvPr>
        </p:nvSpPr>
        <p:spPr/>
        <p:txBody>
          <a:bodyPr/>
          <a:lstStyle/>
          <a:p>
            <a:fld id="{9E4A141C-E59F-4BD1-B1C7-090087DBDCB3}" type="slidenum">
              <a:rPr lang="en-US" smtClean="0"/>
              <a:t>‹#›</a:t>
            </a:fld>
            <a:endParaRPr lang="en-US"/>
          </a:p>
        </p:txBody>
      </p:sp>
    </p:spTree>
    <p:extLst>
      <p:ext uri="{BB962C8B-B14F-4D97-AF65-F5344CB8AC3E}">
        <p14:creationId xmlns:p14="http://schemas.microsoft.com/office/powerpoint/2010/main" val="15974318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5269772-BE5D-48A8-694C-86A4D553240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1084925-56E4-3E45-EE93-51B8A830044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3189036-3606-B2D2-0F66-524F0FB6680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286016AB-684E-4CA7-864C-432BC4569408}" type="datetimeFigureOut">
              <a:rPr lang="en-US" smtClean="0"/>
              <a:t>11/4/2025</a:t>
            </a:fld>
            <a:endParaRPr lang="en-US"/>
          </a:p>
        </p:txBody>
      </p:sp>
      <p:sp>
        <p:nvSpPr>
          <p:cNvPr id="5" name="Footer Placeholder 4">
            <a:extLst>
              <a:ext uri="{FF2B5EF4-FFF2-40B4-BE49-F238E27FC236}">
                <a16:creationId xmlns:a16="http://schemas.microsoft.com/office/drawing/2014/main" id="{0573B608-DD1D-3C84-34F7-94E9EBC8E88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854762FB-0762-BBAB-12C8-DA6750332F3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9E4A141C-E59F-4BD1-B1C7-090087DBDCB3}" type="slidenum">
              <a:rPr lang="en-US" smtClean="0"/>
              <a:t>‹#›</a:t>
            </a:fld>
            <a:endParaRPr lang="en-US"/>
          </a:p>
        </p:txBody>
      </p:sp>
    </p:spTree>
    <p:extLst>
      <p:ext uri="{BB962C8B-B14F-4D97-AF65-F5344CB8AC3E}">
        <p14:creationId xmlns:p14="http://schemas.microsoft.com/office/powerpoint/2010/main" val="389256715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8.png"/><Relationship Id="rId7" Type="http://schemas.openxmlformats.org/officeDocument/2006/relationships/image" Target="../media/image82.png"/><Relationship Id="rId2" Type="http://schemas.openxmlformats.org/officeDocument/2006/relationships/notesSlide" Target="../notesSlides/notesSlide10.xml"/><Relationship Id="rId1" Type="http://schemas.openxmlformats.org/officeDocument/2006/relationships/slideLayout" Target="../slideLayouts/slideLayout12.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s>
</file>

<file path=ppt/slides/_rels/slide1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1.xml"/><Relationship Id="rId1" Type="http://schemas.openxmlformats.org/officeDocument/2006/relationships/slideLayout" Target="../slideLayouts/slideLayout12.xml"/><Relationship Id="rId5" Type="http://schemas.openxmlformats.org/officeDocument/2006/relationships/image" Target="../media/image85.png"/><Relationship Id="rId4" Type="http://schemas.openxmlformats.org/officeDocument/2006/relationships/image" Target="../media/image84.png"/></Relationships>
</file>

<file path=ppt/slides/_rels/slide12.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12.xml"/><Relationship Id="rId1" Type="http://schemas.openxmlformats.org/officeDocument/2006/relationships/slideLayout" Target="../slideLayouts/slideLayout12.xml"/><Relationship Id="rId5" Type="http://schemas.openxmlformats.org/officeDocument/2006/relationships/image" Target="../media/image88.png"/><Relationship Id="rId4" Type="http://schemas.openxmlformats.org/officeDocument/2006/relationships/image" Target="../media/image87.png"/></Relationships>
</file>

<file path=ppt/slides/_rels/slide13.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13.xml"/><Relationship Id="rId1" Type="http://schemas.openxmlformats.org/officeDocument/2006/relationships/slideLayout" Target="../slideLayouts/slideLayout12.xml"/><Relationship Id="rId5" Type="http://schemas.openxmlformats.org/officeDocument/2006/relationships/image" Target="../media/image91.png"/><Relationship Id="rId4" Type="http://schemas.openxmlformats.org/officeDocument/2006/relationships/image" Target="../media/image90.png"/></Relationships>
</file>

<file path=ppt/slides/_rels/slide14.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image" Target="../media/image92.png"/><Relationship Id="rId7" Type="http://schemas.openxmlformats.org/officeDocument/2006/relationships/image" Target="../media/image96.png"/><Relationship Id="rId2" Type="http://schemas.openxmlformats.org/officeDocument/2006/relationships/notesSlide" Target="../notesSlides/notesSlide14.xml"/><Relationship Id="rId1" Type="http://schemas.openxmlformats.org/officeDocument/2006/relationships/slideLayout" Target="../slideLayouts/slideLayout12.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93.png"/><Relationship Id="rId9" Type="http://schemas.openxmlformats.org/officeDocument/2006/relationships/image" Target="../media/image98.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2.xml"/><Relationship Id="rId1" Type="http://schemas.openxmlformats.org/officeDocument/2006/relationships/video" Target="https://www.youtube.com/embed/3J4nK6qqIyo?feature=oembed" TargetMode="External"/><Relationship Id="rId5" Type="http://schemas.openxmlformats.org/officeDocument/2006/relationships/image" Target="../media/image100.jpeg"/><Relationship Id="rId4" Type="http://schemas.openxmlformats.org/officeDocument/2006/relationships/image" Target="../media/image99.png"/></Relationships>
</file>

<file path=ppt/slides/_rels/slide16.xml.rels><?xml version="1.0" encoding="UTF-8" standalone="yes"?>
<Relationships xmlns="http://schemas.openxmlformats.org/package/2006/relationships"><Relationship Id="rId3" Type="http://schemas.openxmlformats.org/officeDocument/2006/relationships/image" Target="../media/image101.png"/><Relationship Id="rId7" Type="http://schemas.openxmlformats.org/officeDocument/2006/relationships/hyperlink" Target="https://github.com/microsoftdocs/mcp" TargetMode="External"/><Relationship Id="rId2" Type="http://schemas.openxmlformats.org/officeDocument/2006/relationships/notesSlide" Target="../notesSlides/notesSlide16.xml"/><Relationship Id="rId1" Type="http://schemas.openxmlformats.org/officeDocument/2006/relationships/slideLayout" Target="../slideLayouts/slideLayout12.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s>
</file>

<file path=ppt/slides/_rels/slide17.xml.rels><?xml version="1.0" encoding="UTF-8" standalone="yes"?>
<Relationships xmlns="http://schemas.openxmlformats.org/package/2006/relationships"><Relationship Id="rId8" Type="http://schemas.openxmlformats.org/officeDocument/2006/relationships/hyperlink" Target="https://github.com/microsoftdocs/mcp" TargetMode="External"/><Relationship Id="rId3" Type="http://schemas.openxmlformats.org/officeDocument/2006/relationships/image" Target="../media/image105.png"/><Relationship Id="rId7" Type="http://schemas.openxmlformats.org/officeDocument/2006/relationships/hyperlink" Target="https://aka.ms/LearnMCPBlogMVP" TargetMode="External"/><Relationship Id="rId2" Type="http://schemas.openxmlformats.org/officeDocument/2006/relationships/notesSlide" Target="../notesSlides/notesSlide17.xml"/><Relationship Id="rId1" Type="http://schemas.openxmlformats.org/officeDocument/2006/relationships/slideLayout" Target="../slideLayouts/slideLayout12.xml"/><Relationship Id="rId6" Type="http://schemas.openxmlformats.org/officeDocument/2006/relationships/hyperlink" Target="https://learn.microsoft.com/azure/developer/ai/intro-agents-mcp" TargetMode="External"/><Relationship Id="rId5" Type="http://schemas.openxmlformats.org/officeDocument/2006/relationships/hyperlink" Target="https://www.youtube.com/playlist?list=PLlrxD0HtieHjYfVUpGl_-ai7D6FRBjV-d" TargetMode="External"/><Relationship Id="rId4" Type="http://schemas.openxmlformats.org/officeDocument/2006/relationships/hyperlink" Target="https://code.visualstudio.com/docs/copilot/customization/mcp-servers" TargetMode="External"/><Relationship Id="rId9" Type="http://schemas.openxmlformats.org/officeDocument/2006/relationships/hyperlink" Target="https://learn.microsoft.com/en-us/training/support/mcp"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18" Type="http://schemas.openxmlformats.org/officeDocument/2006/relationships/image" Target="../media/image19.png"/><Relationship Id="rId3" Type="http://schemas.openxmlformats.org/officeDocument/2006/relationships/image" Target="../media/image4.png"/><Relationship Id="rId21" Type="http://schemas.openxmlformats.org/officeDocument/2006/relationships/image" Target="../media/image22.png"/><Relationship Id="rId7" Type="http://schemas.openxmlformats.org/officeDocument/2006/relationships/image" Target="../media/image8.png"/><Relationship Id="rId12" Type="http://schemas.openxmlformats.org/officeDocument/2006/relationships/image" Target="../media/image13.png"/><Relationship Id="rId17" Type="http://schemas.openxmlformats.org/officeDocument/2006/relationships/image" Target="../media/image18.png"/><Relationship Id="rId2" Type="http://schemas.openxmlformats.org/officeDocument/2006/relationships/notesSlide" Target="../notesSlides/notesSlide3.xml"/><Relationship Id="rId16" Type="http://schemas.openxmlformats.org/officeDocument/2006/relationships/image" Target="../media/image17.png"/><Relationship Id="rId20" Type="http://schemas.openxmlformats.org/officeDocument/2006/relationships/image" Target="../media/image21.png"/><Relationship Id="rId1" Type="http://schemas.openxmlformats.org/officeDocument/2006/relationships/slideLayout" Target="../slideLayouts/slideLayout12.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5" Type="http://schemas.openxmlformats.org/officeDocument/2006/relationships/image" Target="../media/image16.png"/><Relationship Id="rId10" Type="http://schemas.openxmlformats.org/officeDocument/2006/relationships/image" Target="../media/image11.png"/><Relationship Id="rId19" Type="http://schemas.openxmlformats.org/officeDocument/2006/relationships/image" Target="../media/image20.png"/><Relationship Id="rId4" Type="http://schemas.openxmlformats.org/officeDocument/2006/relationships/image" Target="../media/image5.png"/><Relationship Id="rId9" Type="http://schemas.openxmlformats.org/officeDocument/2006/relationships/image" Target="../media/image10.png"/><Relationship Id="rId14" Type="http://schemas.openxmlformats.org/officeDocument/2006/relationships/image" Target="../media/image15.png"/><Relationship Id="rId22" Type="http://schemas.openxmlformats.org/officeDocument/2006/relationships/image" Target="../media/image23.png"/></Relationships>
</file>

<file path=ppt/slides/_rels/slide4.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4.png"/><Relationship Id="rId7" Type="http://schemas.openxmlformats.org/officeDocument/2006/relationships/image" Target="../media/image27.png"/><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 Id="rId9" Type="http://schemas.openxmlformats.org/officeDocument/2006/relationships/image" Target="../media/image29.png"/></Relationships>
</file>

<file path=ppt/slides/_rels/slide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7.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46.png"/><Relationship Id="rId3" Type="http://schemas.openxmlformats.org/officeDocument/2006/relationships/image" Target="../media/image36.png"/><Relationship Id="rId7" Type="http://schemas.openxmlformats.org/officeDocument/2006/relationships/image" Target="../media/image40.png"/><Relationship Id="rId12" Type="http://schemas.openxmlformats.org/officeDocument/2006/relationships/image" Target="../media/image45.png"/><Relationship Id="rId2" Type="http://schemas.openxmlformats.org/officeDocument/2006/relationships/notesSlide" Target="../notesSlides/notesSlide7.xml"/><Relationship Id="rId16" Type="http://schemas.openxmlformats.org/officeDocument/2006/relationships/image" Target="../media/image49.png"/><Relationship Id="rId1" Type="http://schemas.openxmlformats.org/officeDocument/2006/relationships/slideLayout" Target="../slideLayouts/slideLayout12.xml"/><Relationship Id="rId6" Type="http://schemas.openxmlformats.org/officeDocument/2006/relationships/image" Target="../media/image39.png"/><Relationship Id="rId11" Type="http://schemas.openxmlformats.org/officeDocument/2006/relationships/image" Target="../media/image44.png"/><Relationship Id="rId5" Type="http://schemas.openxmlformats.org/officeDocument/2006/relationships/image" Target="../media/image38.png"/><Relationship Id="rId15" Type="http://schemas.openxmlformats.org/officeDocument/2006/relationships/image" Target="../media/image48.png"/><Relationship Id="rId10" Type="http://schemas.openxmlformats.org/officeDocument/2006/relationships/image" Target="../media/image43.png"/><Relationship Id="rId4" Type="http://schemas.openxmlformats.org/officeDocument/2006/relationships/image" Target="../media/image37.png"/><Relationship Id="rId9" Type="http://schemas.openxmlformats.org/officeDocument/2006/relationships/image" Target="../media/image42.png"/><Relationship Id="rId14" Type="http://schemas.openxmlformats.org/officeDocument/2006/relationships/image" Target="../media/image47.png"/></Relationships>
</file>

<file path=ppt/slides/_rels/slide8.xml.rels><?xml version="1.0" encoding="UTF-8" standalone="yes"?>
<Relationships xmlns="http://schemas.openxmlformats.org/package/2006/relationships"><Relationship Id="rId8" Type="http://schemas.openxmlformats.org/officeDocument/2006/relationships/image" Target="../media/image55.png"/><Relationship Id="rId13" Type="http://schemas.openxmlformats.org/officeDocument/2006/relationships/image" Target="../media/image60.png"/><Relationship Id="rId3" Type="http://schemas.openxmlformats.org/officeDocument/2006/relationships/image" Target="../media/image50.png"/><Relationship Id="rId7" Type="http://schemas.openxmlformats.org/officeDocument/2006/relationships/image" Target="../media/image54.png"/><Relationship Id="rId12" Type="http://schemas.openxmlformats.org/officeDocument/2006/relationships/image" Target="../media/image59.png"/><Relationship Id="rId17" Type="http://schemas.openxmlformats.org/officeDocument/2006/relationships/image" Target="../media/image64.png"/><Relationship Id="rId2" Type="http://schemas.openxmlformats.org/officeDocument/2006/relationships/notesSlide" Target="../notesSlides/notesSlide8.xml"/><Relationship Id="rId16" Type="http://schemas.openxmlformats.org/officeDocument/2006/relationships/image" Target="../media/image63.png"/><Relationship Id="rId1" Type="http://schemas.openxmlformats.org/officeDocument/2006/relationships/slideLayout" Target="../slideLayouts/slideLayout12.xml"/><Relationship Id="rId6" Type="http://schemas.openxmlformats.org/officeDocument/2006/relationships/image" Target="../media/image53.png"/><Relationship Id="rId11" Type="http://schemas.openxmlformats.org/officeDocument/2006/relationships/image" Target="../media/image58.png"/><Relationship Id="rId5" Type="http://schemas.openxmlformats.org/officeDocument/2006/relationships/image" Target="../media/image52.png"/><Relationship Id="rId15" Type="http://schemas.openxmlformats.org/officeDocument/2006/relationships/image" Target="../media/image62.png"/><Relationship Id="rId10" Type="http://schemas.openxmlformats.org/officeDocument/2006/relationships/image" Target="../media/image57.png"/><Relationship Id="rId4" Type="http://schemas.openxmlformats.org/officeDocument/2006/relationships/image" Target="../media/image51.png"/><Relationship Id="rId9" Type="http://schemas.openxmlformats.org/officeDocument/2006/relationships/image" Target="../media/image56.png"/><Relationship Id="rId14" Type="http://schemas.openxmlformats.org/officeDocument/2006/relationships/image" Target="../media/image61.png"/></Relationships>
</file>

<file path=ppt/slides/_rels/slide9.xml.rels><?xml version="1.0" encoding="UTF-8" standalone="yes"?>
<Relationships xmlns="http://schemas.openxmlformats.org/package/2006/relationships"><Relationship Id="rId8" Type="http://schemas.openxmlformats.org/officeDocument/2006/relationships/image" Target="../media/image70.png"/><Relationship Id="rId13" Type="http://schemas.openxmlformats.org/officeDocument/2006/relationships/image" Target="../media/image75.png"/><Relationship Id="rId3" Type="http://schemas.openxmlformats.org/officeDocument/2006/relationships/image" Target="../media/image65.png"/><Relationship Id="rId7" Type="http://schemas.openxmlformats.org/officeDocument/2006/relationships/image" Target="../media/image69.png"/><Relationship Id="rId12" Type="http://schemas.openxmlformats.org/officeDocument/2006/relationships/image" Target="../media/image74.png"/><Relationship Id="rId2" Type="http://schemas.openxmlformats.org/officeDocument/2006/relationships/notesSlide" Target="../notesSlides/notesSlide9.xml"/><Relationship Id="rId1" Type="http://schemas.openxmlformats.org/officeDocument/2006/relationships/slideLayout" Target="../slideLayouts/slideLayout12.xml"/><Relationship Id="rId6" Type="http://schemas.openxmlformats.org/officeDocument/2006/relationships/image" Target="../media/image68.png"/><Relationship Id="rId11" Type="http://schemas.openxmlformats.org/officeDocument/2006/relationships/image" Target="../media/image73.png"/><Relationship Id="rId5" Type="http://schemas.openxmlformats.org/officeDocument/2006/relationships/image" Target="../media/image67.png"/><Relationship Id="rId15" Type="http://schemas.openxmlformats.org/officeDocument/2006/relationships/image" Target="../media/image77.png"/><Relationship Id="rId10" Type="http://schemas.openxmlformats.org/officeDocument/2006/relationships/image" Target="../media/image72.png"/><Relationship Id="rId4" Type="http://schemas.openxmlformats.org/officeDocument/2006/relationships/image" Target="../media/image66.png"/><Relationship Id="rId9" Type="http://schemas.openxmlformats.org/officeDocument/2006/relationships/image" Target="../media/image71.png"/><Relationship Id="rId14" Type="http://schemas.openxmlformats.org/officeDocument/2006/relationships/image" Target="../media/image76.png"/></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descr="A white rectangular object with black border&#10;&#10;AI-generated content may be incorrect.">
            <a:extLst>
              <a:ext uri="{FF2B5EF4-FFF2-40B4-BE49-F238E27FC236}">
                <a16:creationId xmlns:a16="http://schemas.microsoft.com/office/drawing/2014/main" id="{34A88A0D-D0E1-DBFB-B970-D9646785AEF1}"/>
              </a:ext>
            </a:extLst>
          </p:cNvPr>
          <p:cNvPicPr>
            <a:picLocks noGrp="1" noRot="1" noChangeAspect="1" noMove="1" noResize="1" noEditPoints="1" noAdjustHandles="1" noChangeArrowheads="1" noChangeShapeType="1" noCrop="1"/>
          </p:cNvPicPr>
          <p:nvPr/>
        </p:nvPicPr>
        <p:blipFill>
          <a:blip r:embed="rId3"/>
          <a:stretch>
            <a:fillRect/>
          </a:stretch>
        </p:blipFill>
        <p:spPr>
          <a:xfrm>
            <a:off x="0" y="0"/>
            <a:ext cx="12192000" cy="6858000"/>
          </a:xfrm>
          <a:prstGeom prst="rect">
            <a:avLst/>
          </a:prstGeom>
        </p:spPr>
      </p:pic>
      <p:sp>
        <p:nvSpPr>
          <p:cNvPr id="2" name="Instructions for using this deck"/>
          <p:cNvSpPr/>
          <p:nvPr/>
        </p:nvSpPr>
        <p:spPr>
          <a:xfrm>
            <a:off x="430936" y="452883"/>
            <a:ext cx="4210111" cy="349977"/>
          </a:xfrm>
          <a:prstGeom prst="rect">
            <a:avLst/>
          </a:prstGeom>
          <a:noFill/>
          <a:ln/>
        </p:spPr>
        <p:txBody>
          <a:bodyPr wrap="square" lIns="0" tIns="0" rIns="0" bIns="0" rtlCol="0" anchor="t"/>
          <a:lstStyle/>
          <a:p>
            <a:pPr>
              <a:lnSpc>
                <a:spcPts val="2750"/>
              </a:lnSpc>
              <a:spcAft>
                <a:spcPts val="700"/>
              </a:spcAft>
            </a:pPr>
            <a:r>
              <a:rPr lang="en-US" sz="2400" kern="0" spc="-50">
                <a:solidFill>
                  <a:srgbClr val="FFFFFF"/>
                </a:solidFill>
                <a:latin typeface="Segoe Sans Display Semibold" pitchFamily="34" charset="0"/>
                <a:ea typeface="Segoe Sans Display Semibold" pitchFamily="34" charset="-122"/>
                <a:cs typeface="Segoe Sans Display Semibold" pitchFamily="34" charset="-120"/>
              </a:rPr>
              <a:t>Instructions for using this deck</a:t>
            </a:r>
            <a:endParaRPr lang="en-US" sz="2400"/>
          </a:p>
        </p:txBody>
      </p:sp>
      <p:sp>
        <p:nvSpPr>
          <p:cNvPr id="3" name="Usage Instructions Avoid editing slides describing the Learn MCP Servers architecture capabilities or tooling These contain canonical language that preserve accuracy Speaker notes and use case examples are provided to support your content and speaking eve"/>
          <p:cNvSpPr/>
          <p:nvPr/>
        </p:nvSpPr>
        <p:spPr>
          <a:xfrm>
            <a:off x="392655" y="3354468"/>
            <a:ext cx="8166657" cy="3195473"/>
          </a:xfrm>
          <a:prstGeom prst="rect">
            <a:avLst/>
          </a:prstGeom>
          <a:noFill/>
          <a:ln/>
        </p:spPr>
        <p:txBody>
          <a:bodyPr wrap="square" lIns="0" tIns="0" rIns="0" bIns="0" rtlCol="0" anchor="t"/>
          <a:lstStyle/>
          <a:p>
            <a:pPr>
              <a:lnSpc>
                <a:spcPts val="1915"/>
              </a:lnSpc>
            </a:pPr>
            <a:r>
              <a:rPr lang="en-US" sz="1600">
                <a:solidFill>
                  <a:srgbClr val="161616"/>
                </a:solidFill>
                <a:latin typeface="Segoe UI Semibold" pitchFamily="34" charset="0"/>
                <a:ea typeface="Segoe UI Semibold" pitchFamily="34" charset="-122"/>
                <a:cs typeface="Segoe UI Semibold" pitchFamily="34" charset="-120"/>
              </a:rPr>
              <a:t>Usage Instructions
</a:t>
            </a:r>
            <a:r>
              <a:rPr lang="en-US" sz="1400">
                <a:solidFill>
                  <a:srgbClr val="000000"/>
                </a:solidFill>
                <a:latin typeface="Segoe Sans Display Regular" pitchFamily="34" charset="0"/>
                <a:ea typeface="Segoe Sans Display Regular" pitchFamily="34" charset="-122"/>
                <a:cs typeface="Segoe Sans Display Regular" pitchFamily="34" charset="-120"/>
              </a:rPr>
              <a:t>
Avoid editing slides describing the Learn MCP Server’s architecture, capabilities, or tooling. </a:t>
            </a:r>
            <a:br>
              <a:rPr sz="1177"/>
            </a:br>
            <a:r>
              <a:rPr lang="en-US" sz="1400">
                <a:solidFill>
                  <a:srgbClr val="000000"/>
                </a:solidFill>
                <a:latin typeface="Segoe Sans Display Regular" pitchFamily="34" charset="0"/>
                <a:ea typeface="Segoe Sans Display Regular" pitchFamily="34" charset="-122"/>
                <a:cs typeface="Segoe Sans Display Regular" pitchFamily="34" charset="-120"/>
              </a:rPr>
              <a:t>These contain canonical language that preserve accuracy.
Speaker notes and use case examples are provided to support your content and speaking events. </a:t>
            </a:r>
            <a:br>
              <a:rPr sz="1177"/>
            </a:br>
            <a:r>
              <a:rPr lang="en-US" sz="1400">
                <a:solidFill>
                  <a:srgbClr val="000000"/>
                </a:solidFill>
                <a:latin typeface="Segoe Sans Display Regular" pitchFamily="34" charset="0"/>
                <a:ea typeface="Segoe Sans Display Regular" pitchFamily="34" charset="-122"/>
                <a:cs typeface="Segoe Sans Display Regular" pitchFamily="34" charset="-120"/>
              </a:rPr>
              <a:t>These are vetted for clarity and accuracy.
Slides may be tailored to your audience but please preserve factual accuracy.
Last updated 9/26/2025</a:t>
            </a:r>
            <a:endParaRPr lang="en-US" sz="1600"/>
          </a:p>
        </p:txBody>
      </p:sp>
      <p:sp>
        <p:nvSpPr>
          <p:cNvPr id="4" name="PurposeThis deck is designed to help you share information about the Microsoft Learn MCP Server including foundation context capabilities and use cases"/>
          <p:cNvSpPr/>
          <p:nvPr/>
        </p:nvSpPr>
        <p:spPr>
          <a:xfrm>
            <a:off x="418417" y="1662157"/>
            <a:ext cx="6293019" cy="966296"/>
          </a:xfrm>
          <a:prstGeom prst="rect">
            <a:avLst/>
          </a:prstGeom>
          <a:noFill/>
          <a:ln/>
        </p:spPr>
        <p:txBody>
          <a:bodyPr wrap="square" lIns="0" tIns="0" rIns="0" bIns="0" rtlCol="0" anchor="t"/>
          <a:lstStyle/>
          <a:p>
            <a:pPr>
              <a:lnSpc>
                <a:spcPts val="1915"/>
              </a:lnSpc>
              <a:spcAft>
                <a:spcPts val="700"/>
              </a:spcAft>
            </a:pPr>
            <a:r>
              <a:rPr lang="en-US" sz="1600">
                <a:solidFill>
                  <a:srgbClr val="161616"/>
                </a:solidFill>
                <a:latin typeface="Segoe UI Semibold" pitchFamily="34" charset="0"/>
                <a:ea typeface="Segoe UI Semibold" pitchFamily="34" charset="-122"/>
                <a:cs typeface="Segoe UI Semibold" pitchFamily="34" charset="-120"/>
              </a:rPr>
              <a:t>Purpose</a:t>
            </a:r>
            <a:br>
              <a:rPr sz="1177"/>
            </a:br>
            <a:br>
              <a:rPr sz="1177"/>
            </a:br>
            <a:r>
              <a:rPr lang="en-US" sz="1400">
                <a:solidFill>
                  <a:srgbClr val="000000"/>
                </a:solidFill>
                <a:latin typeface="Segoe Sans Display Regular" pitchFamily="34" charset="0"/>
                <a:ea typeface="Segoe Sans Display Regular" pitchFamily="34" charset="-122"/>
                <a:cs typeface="Segoe Sans Display Regular" pitchFamily="34" charset="-120"/>
              </a:rPr>
              <a:t>This deck is designed to help you share information about the Microsoft Learn MCP Server, including foundation context, capabilities, and use cases.</a:t>
            </a:r>
            <a:endParaRPr lang="en-US" sz="160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A white board with a purple border&#10;&#10;AI-generated content may be incorrect.">
            <a:extLst>
              <a:ext uri="{FF2B5EF4-FFF2-40B4-BE49-F238E27FC236}">
                <a16:creationId xmlns:a16="http://schemas.microsoft.com/office/drawing/2014/main" id="{DDF79275-FECD-6C00-ECD3-067A2F72D6BD}"/>
              </a:ext>
            </a:extLst>
          </p:cNvPr>
          <p:cNvPicPr>
            <a:picLocks noGrp="1" noRot="1" noChangeAspect="1" noMove="1" noResize="1" noEditPoints="1" noAdjustHandles="1" noChangeArrowheads="1" noChangeShapeType="1" noCrop="1"/>
          </p:cNvPicPr>
          <p:nvPr/>
        </p:nvPicPr>
        <p:blipFill>
          <a:blip r:embed="rId3"/>
          <a:stretch>
            <a:fillRect/>
          </a:stretch>
        </p:blipFill>
        <p:spPr>
          <a:xfrm>
            <a:off x="0" y="0"/>
            <a:ext cx="12192000" cy="6858000"/>
          </a:xfrm>
          <a:prstGeom prst="rect">
            <a:avLst/>
          </a:prstGeom>
        </p:spPr>
      </p:pic>
      <p:pic>
        <p:nvPicPr>
          <p:cNvPr id="2" name="Apps Add In/16/Regular" descr="preencoded.png"/>
          <p:cNvPicPr>
            <a:picLocks noChangeAspect="1"/>
          </p:cNvPicPr>
          <p:nvPr/>
        </p:nvPicPr>
        <p:blipFill>
          <a:blip r:embed="rId4"/>
          <a:srcRect/>
          <a:stretch/>
        </p:blipFill>
        <p:spPr>
          <a:xfrm>
            <a:off x="452812" y="4421542"/>
            <a:ext cx="304907" cy="304909"/>
          </a:xfrm>
          <a:prstGeom prst="rect">
            <a:avLst/>
          </a:prstGeom>
        </p:spPr>
      </p:pic>
      <p:pic>
        <p:nvPicPr>
          <p:cNvPr id="3" name="Comment Checkmark/16/Regular" descr="preencoded.png"/>
          <p:cNvPicPr>
            <a:picLocks noChangeAspect="1"/>
          </p:cNvPicPr>
          <p:nvPr/>
        </p:nvPicPr>
        <p:blipFill>
          <a:blip r:embed="rId5"/>
          <a:srcRect/>
          <a:stretch/>
        </p:blipFill>
        <p:spPr>
          <a:xfrm>
            <a:off x="452571" y="3043592"/>
            <a:ext cx="304907" cy="304909"/>
          </a:xfrm>
          <a:prstGeom prst="rect">
            <a:avLst/>
          </a:prstGeom>
        </p:spPr>
      </p:pic>
      <p:pic>
        <p:nvPicPr>
          <p:cNvPr id="4" name="Clipboard Text Edit/20/Regular" descr="preencoded.png"/>
          <p:cNvPicPr>
            <a:picLocks noChangeAspect="1"/>
          </p:cNvPicPr>
          <p:nvPr/>
        </p:nvPicPr>
        <p:blipFill>
          <a:blip r:embed="rId6"/>
          <a:srcRect/>
          <a:stretch/>
        </p:blipFill>
        <p:spPr>
          <a:xfrm>
            <a:off x="452334" y="1684692"/>
            <a:ext cx="304907" cy="304909"/>
          </a:xfrm>
          <a:prstGeom prst="rect">
            <a:avLst/>
          </a:prstGeom>
        </p:spPr>
      </p:pic>
      <p:sp>
        <p:nvSpPr>
          <p:cNvPr id="9" name="AI-assisted coding in your IDE"/>
          <p:cNvSpPr/>
          <p:nvPr/>
        </p:nvSpPr>
        <p:spPr>
          <a:xfrm>
            <a:off x="430936" y="450108"/>
            <a:ext cx="4051361" cy="349949"/>
          </a:xfrm>
          <a:prstGeom prst="rect">
            <a:avLst/>
          </a:prstGeom>
          <a:noFill/>
          <a:ln/>
        </p:spPr>
        <p:txBody>
          <a:bodyPr wrap="square" lIns="0" tIns="0" rIns="0" bIns="0" rtlCol="0" anchor="t"/>
          <a:lstStyle/>
          <a:p>
            <a:pPr>
              <a:lnSpc>
                <a:spcPts val="2750"/>
              </a:lnSpc>
              <a:spcAft>
                <a:spcPts val="700"/>
              </a:spcAft>
            </a:pPr>
            <a:r>
              <a:rPr lang="en-US" sz="2400" kern="0" spc="-50">
                <a:solidFill>
                  <a:srgbClr val="FFFFFF"/>
                </a:solidFill>
                <a:latin typeface="Segoe Sans Display Semibold" pitchFamily="34" charset="0"/>
                <a:ea typeface="Segoe Sans Display Semibold" pitchFamily="34" charset="-122"/>
                <a:cs typeface="Segoe Sans Display Semibold" pitchFamily="34" charset="-120"/>
              </a:rPr>
              <a:t>AI-assisted coding in your IDE</a:t>
            </a:r>
            <a:endParaRPr lang="en-US" sz="2400"/>
          </a:p>
        </p:txBody>
      </p:sp>
      <p:sp>
        <p:nvSpPr>
          <p:cNvPr id="10" name="Get grounded answers and citations to questions about Microsoft technologies in your IDE"/>
          <p:cNvSpPr/>
          <p:nvPr/>
        </p:nvSpPr>
        <p:spPr>
          <a:xfrm>
            <a:off x="452412" y="2127693"/>
            <a:ext cx="3093432" cy="936896"/>
          </a:xfrm>
          <a:prstGeom prst="rect">
            <a:avLst/>
          </a:prstGeom>
          <a:noFill/>
          <a:ln/>
        </p:spPr>
        <p:txBody>
          <a:bodyPr wrap="square" lIns="0" tIns="0" rIns="0" bIns="0" rtlCol="0" anchor="t"/>
          <a:lstStyle/>
          <a:p>
            <a:pPr>
              <a:lnSpc>
                <a:spcPts val="1700"/>
              </a:lnSpc>
              <a:spcAft>
                <a:spcPts val="700"/>
              </a:spcAft>
            </a:pPr>
            <a:r>
              <a:rPr lang="en-US" sz="1400">
                <a:solidFill>
                  <a:srgbClr val="000000"/>
                </a:solidFill>
                <a:latin typeface="Segoe Sans Display Regular" pitchFamily="34" charset="0"/>
                <a:ea typeface="Segoe Sans Display Regular" pitchFamily="34" charset="-122"/>
                <a:cs typeface="Segoe Sans Display Regular" pitchFamily="34" charset="-120"/>
              </a:rPr>
              <a:t>Get grounded answers (and citations) to questions about Microsoft technologies in your IDE.</a:t>
            </a:r>
            <a:endParaRPr lang="en-US" sz="1400"/>
          </a:p>
        </p:txBody>
      </p:sp>
      <p:sp>
        <p:nvSpPr>
          <p:cNvPr id="11" name="Reduce context switching surface commands patterns and best practices inline"/>
          <p:cNvSpPr/>
          <p:nvPr/>
        </p:nvSpPr>
        <p:spPr>
          <a:xfrm>
            <a:off x="452890" y="4867586"/>
            <a:ext cx="3031215" cy="823509"/>
          </a:xfrm>
          <a:prstGeom prst="rect">
            <a:avLst/>
          </a:prstGeom>
          <a:noFill/>
          <a:ln/>
        </p:spPr>
        <p:txBody>
          <a:bodyPr wrap="square" lIns="0" tIns="0" rIns="0" bIns="0" rtlCol="0" anchor="t"/>
          <a:lstStyle/>
          <a:p>
            <a:pPr>
              <a:lnSpc>
                <a:spcPts val="1700"/>
              </a:lnSpc>
              <a:spcAft>
                <a:spcPts val="700"/>
              </a:spcAft>
            </a:pPr>
            <a:r>
              <a:rPr lang="en-US" sz="1400">
                <a:solidFill>
                  <a:srgbClr val="000000"/>
                </a:solidFill>
                <a:latin typeface="Segoe Sans Display Regular" pitchFamily="34" charset="0"/>
                <a:ea typeface="Segoe Sans Display Regular" pitchFamily="34" charset="-122"/>
                <a:cs typeface="Segoe Sans Display Regular" pitchFamily="34" charset="-120"/>
              </a:rPr>
              <a:t>Reduce context switching; surface commands, patterns, and best practices inline.</a:t>
            </a:r>
            <a:endParaRPr lang="en-US" sz="1400"/>
          </a:p>
        </p:txBody>
      </p:sp>
      <p:sp>
        <p:nvSpPr>
          <p:cNvPr id="12" name="Ask questions and execute commands from same interface in GitHub Copilot Agent mode"/>
          <p:cNvSpPr/>
          <p:nvPr/>
        </p:nvSpPr>
        <p:spPr>
          <a:xfrm>
            <a:off x="452653" y="3507969"/>
            <a:ext cx="3093409" cy="805617"/>
          </a:xfrm>
          <a:prstGeom prst="rect">
            <a:avLst/>
          </a:prstGeom>
          <a:noFill/>
          <a:ln/>
        </p:spPr>
        <p:txBody>
          <a:bodyPr wrap="square" lIns="0" tIns="0" rIns="0" bIns="0" rtlCol="0" anchor="t"/>
          <a:lstStyle/>
          <a:p>
            <a:pPr>
              <a:lnSpc>
                <a:spcPts val="1700"/>
              </a:lnSpc>
              <a:spcAft>
                <a:spcPts val="700"/>
              </a:spcAft>
            </a:pPr>
            <a:r>
              <a:rPr lang="en-US" sz="1400">
                <a:solidFill>
                  <a:srgbClr val="000000"/>
                </a:solidFill>
                <a:latin typeface="Segoe Sans Display Regular" pitchFamily="34" charset="0"/>
                <a:ea typeface="Segoe Sans Display Regular" pitchFamily="34" charset="-122"/>
                <a:cs typeface="Segoe Sans Display Regular" pitchFamily="34" charset="-120"/>
              </a:rPr>
              <a:t>Ask questions and execute commands from same interface in GitHub Copilot Agent mode.</a:t>
            </a:r>
            <a:endParaRPr lang="en-US" sz="1400"/>
          </a:p>
        </p:txBody>
      </p:sp>
      <p:pic>
        <p:nvPicPr>
          <p:cNvPr id="13" name="Group 2018778780" descr="preencoded.png">
            <a:extLst>
              <a:ext uri="{FF2B5EF4-FFF2-40B4-BE49-F238E27FC236}">
                <a16:creationId xmlns:a16="http://schemas.microsoft.com/office/drawing/2014/main" id="{92E63338-5EC1-73A8-C306-656E36C3C681}"/>
              </a:ext>
            </a:extLst>
          </p:cNvPr>
          <p:cNvPicPr>
            <a:picLocks noChangeAspect="1"/>
          </p:cNvPicPr>
          <p:nvPr/>
        </p:nvPicPr>
        <p:blipFill>
          <a:blip r:embed="rId7"/>
          <a:srcRect/>
          <a:stretch/>
        </p:blipFill>
        <p:spPr>
          <a:xfrm>
            <a:off x="5157819" y="1882557"/>
            <a:ext cx="6167271" cy="4977571"/>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screen shot of a computer screen&#10;&#10;AI-generated content may be incorrect.">
            <a:extLst>
              <a:ext uri="{FF2B5EF4-FFF2-40B4-BE49-F238E27FC236}">
                <a16:creationId xmlns:a16="http://schemas.microsoft.com/office/drawing/2014/main" id="{64096137-1025-5AD1-FE95-8C6930264734}"/>
              </a:ext>
            </a:extLst>
          </p:cNvPr>
          <p:cNvPicPr>
            <a:picLocks noGrp="1" noRot="1" noChangeAspect="1" noMove="1" noResize="1" noEditPoints="1" noAdjustHandles="1" noChangeArrowheads="1" noChangeShapeType="1" noCrop="1"/>
          </p:cNvPicPr>
          <p:nvPr/>
        </p:nvPicPr>
        <p:blipFill>
          <a:blip r:embed="rId3"/>
          <a:stretch>
            <a:fillRect/>
          </a:stretch>
        </p:blipFill>
        <p:spPr>
          <a:xfrm>
            <a:off x="0" y="0"/>
            <a:ext cx="12192000" cy="6858000"/>
          </a:xfrm>
          <a:prstGeom prst="rect">
            <a:avLst/>
          </a:prstGeom>
        </p:spPr>
      </p:pic>
      <p:pic>
        <p:nvPicPr>
          <p:cNvPr id="2" name="image 670" descr="preencoded.png"/>
          <p:cNvPicPr>
            <a:picLocks noChangeAspect="1"/>
          </p:cNvPicPr>
          <p:nvPr/>
        </p:nvPicPr>
        <p:blipFill>
          <a:blip r:embed="rId4"/>
          <a:srcRect/>
          <a:stretch/>
        </p:blipFill>
        <p:spPr>
          <a:xfrm>
            <a:off x="3907874" y="2453830"/>
            <a:ext cx="7709981" cy="3101491"/>
          </a:xfrm>
          <a:prstGeom prst="rect">
            <a:avLst/>
          </a:prstGeom>
        </p:spPr>
      </p:pic>
      <p:pic>
        <p:nvPicPr>
          <p:cNvPr id="3" name="Rectangle 34657287" descr="preencoded.png"/>
          <p:cNvPicPr>
            <a:picLocks noChangeAspect="1"/>
          </p:cNvPicPr>
          <p:nvPr/>
        </p:nvPicPr>
        <p:blipFill>
          <a:blip r:embed="rId5"/>
          <a:srcRect/>
          <a:stretch/>
        </p:blipFill>
        <p:spPr>
          <a:xfrm>
            <a:off x="4471691" y="2503675"/>
            <a:ext cx="7089295" cy="538386"/>
          </a:xfrm>
          <a:prstGeom prst="rect">
            <a:avLst/>
          </a:prstGeom>
        </p:spPr>
      </p:pic>
      <p:sp>
        <p:nvSpPr>
          <p:cNvPr id="4" name="Real-world scenario Secure containerized app deployment"/>
          <p:cNvSpPr/>
          <p:nvPr/>
        </p:nvSpPr>
        <p:spPr>
          <a:xfrm>
            <a:off x="430936" y="452229"/>
            <a:ext cx="7994711" cy="350631"/>
          </a:xfrm>
          <a:prstGeom prst="rect">
            <a:avLst/>
          </a:prstGeom>
          <a:noFill/>
          <a:ln/>
        </p:spPr>
        <p:txBody>
          <a:bodyPr wrap="square" lIns="0" tIns="0" rIns="0" bIns="0" rtlCol="0" anchor="t"/>
          <a:lstStyle/>
          <a:p>
            <a:pPr>
              <a:lnSpc>
                <a:spcPts val="2750"/>
              </a:lnSpc>
              <a:spcAft>
                <a:spcPts val="700"/>
              </a:spcAft>
            </a:pPr>
            <a:r>
              <a:rPr lang="en-US" sz="2400" kern="0" spc="-50">
                <a:solidFill>
                  <a:srgbClr val="FFFFFF"/>
                </a:solidFill>
                <a:latin typeface="Segoe Sans Display Semibold" pitchFamily="34" charset="0"/>
                <a:ea typeface="Segoe Sans Display Semibold" pitchFamily="34" charset="-122"/>
                <a:cs typeface="Segoe Sans Display Semibold" pitchFamily="34" charset="-120"/>
              </a:rPr>
              <a:t>Real-world scenario: Secure containerized app deployment</a:t>
            </a:r>
            <a:endParaRPr lang="en-US" sz="2400"/>
          </a:p>
        </p:txBody>
      </p:sp>
      <p:sp>
        <p:nvSpPr>
          <p:cNvPr id="5" name="Developers can use the Learn MCP Server within Visual Studio Code to retrieve validated cited deployment patterns directly from Microsoft Learn documentation Here a developer wants to know how to securely deploy containerized apps to Azure using Bicep and"/>
          <p:cNvSpPr/>
          <p:nvPr/>
        </p:nvSpPr>
        <p:spPr>
          <a:xfrm>
            <a:off x="450726" y="1893850"/>
            <a:ext cx="2835940" cy="2673843"/>
          </a:xfrm>
          <a:prstGeom prst="rect">
            <a:avLst/>
          </a:prstGeom>
          <a:noFill/>
          <a:ln/>
        </p:spPr>
        <p:txBody>
          <a:bodyPr wrap="square" lIns="0" tIns="0" rIns="0" bIns="0" rtlCol="0" anchor="t"/>
          <a:lstStyle/>
          <a:p>
            <a:pPr>
              <a:lnSpc>
                <a:spcPts val="1700"/>
              </a:lnSpc>
              <a:spcAft>
                <a:spcPts val="700"/>
              </a:spcAft>
            </a:pPr>
            <a:r>
              <a:rPr lang="en-US" sz="1400" dirty="0">
                <a:solidFill>
                  <a:srgbClr val="000000"/>
                </a:solidFill>
                <a:latin typeface="Segoe Sans Display Regular"/>
                <a:ea typeface="Segoe Sans Display Regular"/>
                <a:cs typeface="Segoe Sans Display Regular" pitchFamily="34" charset="-120"/>
              </a:rPr>
              <a:t>Developers can use the Learn MCP Server within Visual Studio Code to retrieve validated, cited deployment patterns directly from Microsoft Learn documentation.
Here, a developer wants to know how to securely deploy containerized apps to Azure using Bicep and GitHub Actions. View the prompt and the first steps GitHub Copilot (Agent mode)</a:t>
            </a:r>
            <a:r>
              <a:rPr lang="en-US" sz="1400" dirty="0">
                <a:solidFill>
                  <a:srgbClr val="000000"/>
                </a:solidFill>
                <a:latin typeface="Segoe Sans Display Regular" pitchFamily="34" charset="0"/>
                <a:ea typeface="Segoe Sans Display Regular"/>
                <a:cs typeface="Segoe Sans Display Regular" pitchFamily="34" charset="-120"/>
              </a:rPr>
              <a:t> </a:t>
            </a:r>
            <a:r>
              <a:rPr lang="en-US" sz="1400" dirty="0">
                <a:solidFill>
                  <a:srgbClr val="000000"/>
                </a:solidFill>
                <a:latin typeface="Segoe Sans Display Regular"/>
                <a:ea typeface="Segoe Sans Display Regular"/>
                <a:cs typeface="Segoe Sans Display Regular" pitchFamily="34" charset="-120"/>
              </a:rPr>
              <a:t>takes to build the solution.</a:t>
            </a:r>
            <a:endParaRPr lang="en-US" sz="1400" dirty="0">
              <a:latin typeface="Segoe Sans Display Regular"/>
              <a:ea typeface="Segoe Sans Display Regular"/>
            </a:endParaRPr>
          </a:p>
        </p:txBody>
      </p:sp>
      <p:sp>
        <p:nvSpPr>
          <p:cNvPr id="6" name="Step 1 GitHub Copilot accesses the Learn MCP server using the search tool twice"/>
          <p:cNvSpPr/>
          <p:nvPr/>
        </p:nvSpPr>
        <p:spPr>
          <a:xfrm>
            <a:off x="464489" y="4711786"/>
            <a:ext cx="2660339" cy="992631"/>
          </a:xfrm>
          <a:prstGeom prst="rect">
            <a:avLst/>
          </a:prstGeom>
          <a:noFill/>
          <a:ln/>
        </p:spPr>
        <p:txBody>
          <a:bodyPr wrap="square" lIns="0" tIns="0" rIns="0" bIns="0" rtlCol="0" anchor="t"/>
          <a:lstStyle/>
          <a:p>
            <a:pPr>
              <a:lnSpc>
                <a:spcPts val="1915"/>
              </a:lnSpc>
            </a:pPr>
            <a:r>
              <a:rPr lang="en-US" sz="1600">
                <a:solidFill>
                  <a:srgbClr val="161616"/>
                </a:solidFill>
                <a:latin typeface="Segoe UI Semibold" pitchFamily="34" charset="0"/>
                <a:ea typeface="Segoe UI Semibold" pitchFamily="34" charset="-122"/>
                <a:cs typeface="Segoe UI Semibold" pitchFamily="34" charset="-120"/>
              </a:rPr>
              <a:t>Step 1: </a:t>
            </a:r>
            <a:br>
              <a:rPr sz="1177"/>
            </a:br>
            <a:r>
              <a:rPr lang="en-US" sz="1400">
                <a:solidFill>
                  <a:srgbClr val="000000"/>
                </a:solidFill>
                <a:latin typeface="Segoe Sans Display Regular" pitchFamily="34" charset="0"/>
                <a:ea typeface="Segoe Sans Display Regular" pitchFamily="34" charset="-122"/>
                <a:cs typeface="Segoe Sans Display Regular" pitchFamily="34" charset="-120"/>
              </a:rPr>
              <a:t>GitHub Copilot accesses the Learn MCP server, using the search tool twice.</a:t>
            </a:r>
            <a:endParaRPr lang="en-US" sz="160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screenshot of a computer&#10;&#10;AI-generated content may be incorrect.">
            <a:extLst>
              <a:ext uri="{FF2B5EF4-FFF2-40B4-BE49-F238E27FC236}">
                <a16:creationId xmlns:a16="http://schemas.microsoft.com/office/drawing/2014/main" id="{FACF0CE7-75BC-9D93-C5FA-086AA630DE49}"/>
              </a:ext>
            </a:extLst>
          </p:cNvPr>
          <p:cNvPicPr>
            <a:picLocks noGrp="1" noRot="1" noChangeAspect="1" noMove="1" noResize="1" noEditPoints="1" noAdjustHandles="1" noChangeArrowheads="1" noChangeShapeType="1" noCrop="1"/>
          </p:cNvPicPr>
          <p:nvPr/>
        </p:nvPicPr>
        <p:blipFill>
          <a:blip r:embed="rId3"/>
          <a:stretch>
            <a:fillRect/>
          </a:stretch>
        </p:blipFill>
        <p:spPr>
          <a:xfrm>
            <a:off x="0" y="0"/>
            <a:ext cx="12192000" cy="6858000"/>
          </a:xfrm>
          <a:prstGeom prst="rect">
            <a:avLst/>
          </a:prstGeom>
        </p:spPr>
      </p:pic>
      <p:pic>
        <p:nvPicPr>
          <p:cNvPr id="2" name="Rectangle 34657089" descr="preencoded.png"/>
          <p:cNvPicPr>
            <a:picLocks noChangeAspect="1"/>
          </p:cNvPicPr>
          <p:nvPr/>
        </p:nvPicPr>
        <p:blipFill>
          <a:blip r:embed="rId4"/>
          <a:srcRect/>
          <a:stretch/>
        </p:blipFill>
        <p:spPr>
          <a:xfrm>
            <a:off x="5752735" y="1721608"/>
            <a:ext cx="4897791" cy="5138521"/>
          </a:xfrm>
          <a:prstGeom prst="rect">
            <a:avLst/>
          </a:prstGeom>
        </p:spPr>
      </p:pic>
      <p:pic>
        <p:nvPicPr>
          <p:cNvPr id="3" name="Group 2018778777" descr="preencoded.png"/>
          <p:cNvPicPr>
            <a:picLocks noChangeAspect="1"/>
          </p:cNvPicPr>
          <p:nvPr/>
        </p:nvPicPr>
        <p:blipFill>
          <a:blip r:embed="rId5"/>
          <a:srcRect/>
          <a:stretch/>
        </p:blipFill>
        <p:spPr>
          <a:xfrm>
            <a:off x="6061106" y="1940003"/>
            <a:ext cx="4194141" cy="4929801"/>
          </a:xfrm>
          <a:prstGeom prst="rect">
            <a:avLst/>
          </a:prstGeom>
        </p:spPr>
      </p:pic>
      <p:sp>
        <p:nvSpPr>
          <p:cNvPr id="4" name="Creating the files"/>
          <p:cNvSpPr/>
          <p:nvPr/>
        </p:nvSpPr>
        <p:spPr>
          <a:xfrm>
            <a:off x="430936" y="450407"/>
            <a:ext cx="2324161" cy="349651"/>
          </a:xfrm>
          <a:prstGeom prst="rect">
            <a:avLst/>
          </a:prstGeom>
          <a:noFill/>
          <a:ln/>
        </p:spPr>
        <p:txBody>
          <a:bodyPr wrap="square" lIns="0" tIns="0" rIns="0" bIns="0" rtlCol="0" anchor="t"/>
          <a:lstStyle/>
          <a:p>
            <a:pPr>
              <a:lnSpc>
                <a:spcPts val="2750"/>
              </a:lnSpc>
              <a:spcAft>
                <a:spcPts val="700"/>
              </a:spcAft>
            </a:pPr>
            <a:r>
              <a:rPr lang="en-US" sz="2400" kern="0" spc="-50">
                <a:solidFill>
                  <a:srgbClr val="FFFFFF"/>
                </a:solidFill>
                <a:latin typeface="Segoe Sans Display Semibold" pitchFamily="34" charset="0"/>
                <a:ea typeface="Segoe Sans Display Semibold" pitchFamily="34" charset="-122"/>
                <a:cs typeface="Segoe Sans Display Semibold" pitchFamily="34" charset="-120"/>
              </a:rPr>
              <a:t>Creating the files</a:t>
            </a:r>
            <a:endParaRPr lang="en-US" sz="2400"/>
          </a:p>
        </p:txBody>
      </p:sp>
      <p:sp>
        <p:nvSpPr>
          <p:cNvPr id="5" name="Step 2 GitHub Copilot creates the files based on information from Learn"/>
          <p:cNvSpPr/>
          <p:nvPr/>
        </p:nvSpPr>
        <p:spPr>
          <a:xfrm>
            <a:off x="427852" y="2108018"/>
            <a:ext cx="2697201" cy="930495"/>
          </a:xfrm>
          <a:prstGeom prst="rect">
            <a:avLst/>
          </a:prstGeom>
          <a:noFill/>
          <a:ln/>
        </p:spPr>
        <p:txBody>
          <a:bodyPr wrap="square" lIns="0" tIns="0" rIns="0" bIns="0" rtlCol="0" anchor="t"/>
          <a:lstStyle/>
          <a:p>
            <a:pPr>
              <a:lnSpc>
                <a:spcPts val="1915"/>
              </a:lnSpc>
            </a:pPr>
            <a:r>
              <a:rPr lang="en-US" sz="1600">
                <a:solidFill>
                  <a:srgbClr val="161616"/>
                </a:solidFill>
                <a:latin typeface="Segoe UI Semibold" pitchFamily="34" charset="0"/>
                <a:ea typeface="Segoe UI Semibold" pitchFamily="34" charset="-122"/>
                <a:cs typeface="Segoe UI Semibold" pitchFamily="34" charset="-120"/>
              </a:rPr>
              <a:t>Step 2: </a:t>
            </a:r>
            <a:br>
              <a:rPr sz="1177"/>
            </a:br>
            <a:r>
              <a:rPr lang="en-US" sz="1400">
                <a:solidFill>
                  <a:srgbClr val="000000"/>
                </a:solidFill>
                <a:latin typeface="Segoe Sans Display Regular" pitchFamily="34" charset="0"/>
                <a:ea typeface="Segoe Sans Display Regular" pitchFamily="34" charset="-122"/>
                <a:cs typeface="Segoe Sans Display Regular" pitchFamily="34" charset="-120"/>
              </a:rPr>
              <a:t>GitHub Copilot creates the files based on information from Learn.</a:t>
            </a:r>
            <a:endParaRPr lang="en-US" sz="160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computer screen shot of a computer screen&#10;&#10;AI-generated content may be incorrect.">
            <a:extLst>
              <a:ext uri="{FF2B5EF4-FFF2-40B4-BE49-F238E27FC236}">
                <a16:creationId xmlns:a16="http://schemas.microsoft.com/office/drawing/2014/main" id="{3AD8CA27-6895-FA97-9CBE-6BEFFAA07157}"/>
              </a:ext>
            </a:extLst>
          </p:cNvPr>
          <p:cNvPicPr>
            <a:picLocks noGrp="1" noRot="1" noChangeAspect="1" noMove="1" noResize="1" noEditPoints="1" noAdjustHandles="1" noChangeArrowheads="1" noChangeShapeType="1" noCrop="1"/>
          </p:cNvPicPr>
          <p:nvPr/>
        </p:nvPicPr>
        <p:blipFill>
          <a:blip r:embed="rId3"/>
          <a:stretch>
            <a:fillRect/>
          </a:stretch>
        </p:blipFill>
        <p:spPr>
          <a:xfrm>
            <a:off x="0" y="0"/>
            <a:ext cx="12192000" cy="6858000"/>
          </a:xfrm>
          <a:prstGeom prst="rect">
            <a:avLst/>
          </a:prstGeom>
        </p:spPr>
      </p:pic>
      <p:pic>
        <p:nvPicPr>
          <p:cNvPr id="2" name="Rectangle 34657288" descr="preencoded.png"/>
          <p:cNvPicPr>
            <a:picLocks noChangeAspect="1"/>
          </p:cNvPicPr>
          <p:nvPr/>
        </p:nvPicPr>
        <p:blipFill>
          <a:blip r:embed="rId4"/>
          <a:srcRect/>
          <a:stretch/>
        </p:blipFill>
        <p:spPr>
          <a:xfrm>
            <a:off x="5149245" y="1576345"/>
            <a:ext cx="5958323" cy="5283783"/>
          </a:xfrm>
          <a:prstGeom prst="rect">
            <a:avLst/>
          </a:prstGeom>
        </p:spPr>
      </p:pic>
      <p:pic>
        <p:nvPicPr>
          <p:cNvPr id="3" name="Group 2018778780" descr="preencoded.png"/>
          <p:cNvPicPr>
            <a:picLocks noChangeAspect="1"/>
          </p:cNvPicPr>
          <p:nvPr/>
        </p:nvPicPr>
        <p:blipFill>
          <a:blip r:embed="rId5"/>
          <a:srcRect/>
          <a:stretch/>
        </p:blipFill>
        <p:spPr>
          <a:xfrm>
            <a:off x="5146069" y="1573170"/>
            <a:ext cx="5970947" cy="5286958"/>
          </a:xfrm>
          <a:prstGeom prst="rect">
            <a:avLst/>
          </a:prstGeom>
        </p:spPr>
      </p:pic>
      <p:sp>
        <p:nvSpPr>
          <p:cNvPr id="4" name="Summarizing the solution and process"/>
          <p:cNvSpPr/>
          <p:nvPr/>
        </p:nvSpPr>
        <p:spPr>
          <a:xfrm>
            <a:off x="429145" y="449910"/>
            <a:ext cx="5200711" cy="350148"/>
          </a:xfrm>
          <a:prstGeom prst="rect">
            <a:avLst/>
          </a:prstGeom>
          <a:noFill/>
          <a:ln/>
        </p:spPr>
        <p:txBody>
          <a:bodyPr wrap="square" lIns="0" tIns="0" rIns="0" bIns="0" rtlCol="0" anchor="t"/>
          <a:lstStyle/>
          <a:p>
            <a:pPr>
              <a:lnSpc>
                <a:spcPts val="2750"/>
              </a:lnSpc>
              <a:spcAft>
                <a:spcPts val="700"/>
              </a:spcAft>
            </a:pPr>
            <a:r>
              <a:rPr lang="en-US" sz="2400" kern="0" spc="-50">
                <a:solidFill>
                  <a:srgbClr val="FFFFFF"/>
                </a:solidFill>
                <a:latin typeface="Segoe Sans Display Semibold" pitchFamily="34" charset="0"/>
                <a:ea typeface="Segoe Sans Display Semibold" pitchFamily="34" charset="-122"/>
                <a:cs typeface="Segoe Sans Display Semibold" pitchFamily="34" charset="-120"/>
              </a:rPr>
              <a:t>Summarizing the solution and process</a:t>
            </a:r>
            <a:endParaRPr lang="en-US" sz="2400"/>
          </a:p>
        </p:txBody>
      </p:sp>
      <p:sp>
        <p:nvSpPr>
          <p:cNvPr id="5" name="Step 3 GitHub Copilot describes what it has done"/>
          <p:cNvSpPr/>
          <p:nvPr/>
        </p:nvSpPr>
        <p:spPr>
          <a:xfrm>
            <a:off x="430801" y="2108138"/>
            <a:ext cx="2294260" cy="1495033"/>
          </a:xfrm>
          <a:prstGeom prst="rect">
            <a:avLst/>
          </a:prstGeom>
          <a:noFill/>
          <a:ln/>
        </p:spPr>
        <p:txBody>
          <a:bodyPr wrap="square" lIns="0" tIns="0" rIns="0" bIns="0" rtlCol="0" anchor="t"/>
          <a:lstStyle/>
          <a:p>
            <a:pPr>
              <a:lnSpc>
                <a:spcPts val="1915"/>
              </a:lnSpc>
            </a:pPr>
            <a:r>
              <a:rPr lang="en-US" sz="1600">
                <a:solidFill>
                  <a:srgbClr val="161616"/>
                </a:solidFill>
                <a:latin typeface="Segoe UI Semibold" pitchFamily="34" charset="0"/>
                <a:ea typeface="Segoe UI Semibold" pitchFamily="34" charset="-122"/>
                <a:cs typeface="Segoe UI Semibold" pitchFamily="34" charset="-120"/>
              </a:rPr>
              <a:t>Step 3: </a:t>
            </a:r>
            <a:br>
              <a:rPr sz="1177"/>
            </a:br>
            <a:r>
              <a:rPr lang="en-US" sz="1400">
                <a:solidFill>
                  <a:srgbClr val="000000"/>
                </a:solidFill>
                <a:latin typeface="Segoe Sans Display Regular" pitchFamily="34" charset="0"/>
                <a:ea typeface="Segoe Sans Display Regular" pitchFamily="34" charset="-122"/>
                <a:cs typeface="Segoe Sans Display Regular" pitchFamily="34" charset="-120"/>
              </a:rPr>
              <a:t>GitHub Copilot describes what it has done.</a:t>
            </a:r>
            <a:endParaRPr lang="en-US" sz="160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screen shot of a screen&#10;&#10;AI-generated content may be incorrect.">
            <a:extLst>
              <a:ext uri="{FF2B5EF4-FFF2-40B4-BE49-F238E27FC236}">
                <a16:creationId xmlns:a16="http://schemas.microsoft.com/office/drawing/2014/main" id="{49A2B242-F342-087D-830B-6315B8A18F24}"/>
              </a:ext>
            </a:extLst>
          </p:cNvPr>
          <p:cNvPicPr>
            <a:picLocks noGrp="1" noRot="1" noChangeAspect="1" noMove="1" noResize="1" noEditPoints="1" noAdjustHandles="1" noChangeArrowheads="1" noChangeShapeType="1" noCrop="1"/>
          </p:cNvPicPr>
          <p:nvPr/>
        </p:nvPicPr>
        <p:blipFill>
          <a:blip r:embed="rId3"/>
          <a:stretch>
            <a:fillRect/>
          </a:stretch>
        </p:blipFill>
        <p:spPr>
          <a:xfrm>
            <a:off x="0" y="0"/>
            <a:ext cx="12192000" cy="6858000"/>
          </a:xfrm>
          <a:prstGeom prst="rect">
            <a:avLst/>
          </a:prstGeom>
        </p:spPr>
      </p:pic>
      <p:pic>
        <p:nvPicPr>
          <p:cNvPr id="2" name="Group 2018778803" descr="preencoded.png"/>
          <p:cNvPicPr>
            <a:picLocks noChangeAspect="1"/>
          </p:cNvPicPr>
          <p:nvPr/>
        </p:nvPicPr>
        <p:blipFill>
          <a:blip r:embed="rId4"/>
          <a:srcRect/>
          <a:stretch/>
        </p:blipFill>
        <p:spPr>
          <a:xfrm>
            <a:off x="258866" y="1262137"/>
            <a:ext cx="5016911" cy="5385891"/>
          </a:xfrm>
          <a:prstGeom prst="rect">
            <a:avLst/>
          </a:prstGeom>
        </p:spPr>
      </p:pic>
      <p:pic>
        <p:nvPicPr>
          <p:cNvPr id="3" name="Group 2018778790" descr="preencoded.png"/>
          <p:cNvPicPr>
            <a:picLocks noChangeAspect="1"/>
          </p:cNvPicPr>
          <p:nvPr/>
        </p:nvPicPr>
        <p:blipFill>
          <a:blip r:embed="rId5"/>
          <a:srcRect/>
          <a:stretch/>
        </p:blipFill>
        <p:spPr>
          <a:xfrm>
            <a:off x="519750" y="1534220"/>
            <a:ext cx="4754741" cy="5274729"/>
          </a:xfrm>
          <a:prstGeom prst="rect">
            <a:avLst/>
          </a:prstGeom>
        </p:spPr>
      </p:pic>
      <p:pic>
        <p:nvPicPr>
          <p:cNvPr id="4" name="Group 2018778802" descr="preencoded.png"/>
          <p:cNvPicPr>
            <a:picLocks noChangeAspect="1"/>
          </p:cNvPicPr>
          <p:nvPr/>
        </p:nvPicPr>
        <p:blipFill>
          <a:blip r:embed="rId6"/>
          <a:srcRect/>
          <a:stretch/>
        </p:blipFill>
        <p:spPr>
          <a:xfrm>
            <a:off x="3824911" y="2171791"/>
            <a:ext cx="5093827" cy="4148146"/>
          </a:xfrm>
          <a:prstGeom prst="rect">
            <a:avLst/>
          </a:prstGeom>
        </p:spPr>
      </p:pic>
      <p:pic>
        <p:nvPicPr>
          <p:cNvPr id="5" name="Group 2018778791" descr="preencoded.png"/>
          <p:cNvPicPr>
            <a:picLocks noChangeAspect="1"/>
          </p:cNvPicPr>
          <p:nvPr/>
        </p:nvPicPr>
        <p:blipFill>
          <a:blip r:embed="rId7"/>
          <a:srcRect/>
          <a:stretch/>
        </p:blipFill>
        <p:spPr>
          <a:xfrm>
            <a:off x="4265603" y="2222538"/>
            <a:ext cx="3307703" cy="3629161"/>
          </a:xfrm>
          <a:prstGeom prst="rect">
            <a:avLst/>
          </a:prstGeom>
        </p:spPr>
      </p:pic>
      <p:pic>
        <p:nvPicPr>
          <p:cNvPr id="6" name="Group 2018778792" descr="preencoded.png"/>
          <p:cNvPicPr>
            <a:picLocks noChangeAspect="1"/>
          </p:cNvPicPr>
          <p:nvPr/>
        </p:nvPicPr>
        <p:blipFill>
          <a:blip r:embed="rId8"/>
          <a:srcRect/>
          <a:stretch/>
        </p:blipFill>
        <p:spPr>
          <a:xfrm>
            <a:off x="6979625" y="1502805"/>
            <a:ext cx="5213573" cy="5357329"/>
          </a:xfrm>
          <a:prstGeom prst="rect">
            <a:avLst/>
          </a:prstGeom>
        </p:spPr>
      </p:pic>
      <p:pic>
        <p:nvPicPr>
          <p:cNvPr id="7" name="Group 2018778801" descr="preencoded.png"/>
          <p:cNvPicPr>
            <a:picLocks noChangeAspect="1"/>
          </p:cNvPicPr>
          <p:nvPr/>
        </p:nvPicPr>
        <p:blipFill>
          <a:blip r:embed="rId9"/>
          <a:srcRect/>
          <a:stretch/>
        </p:blipFill>
        <p:spPr>
          <a:xfrm>
            <a:off x="7250757" y="1730239"/>
            <a:ext cx="4203279" cy="4904792"/>
          </a:xfrm>
          <a:prstGeom prst="rect">
            <a:avLst/>
          </a:prstGeom>
        </p:spPr>
      </p:pic>
      <p:sp>
        <p:nvSpPr>
          <p:cNvPr id="8" name="Pro tip Ask the agent how it used the Learn MCP Server"/>
          <p:cNvSpPr/>
          <p:nvPr/>
        </p:nvSpPr>
        <p:spPr>
          <a:xfrm>
            <a:off x="429150" y="449501"/>
            <a:ext cx="7562911" cy="350557"/>
          </a:xfrm>
          <a:prstGeom prst="rect">
            <a:avLst/>
          </a:prstGeom>
          <a:noFill/>
          <a:ln/>
        </p:spPr>
        <p:txBody>
          <a:bodyPr wrap="square" lIns="0" tIns="0" rIns="0" bIns="0" rtlCol="0" anchor="t"/>
          <a:lstStyle/>
          <a:p>
            <a:pPr>
              <a:lnSpc>
                <a:spcPts val="2750"/>
              </a:lnSpc>
              <a:spcAft>
                <a:spcPts val="700"/>
              </a:spcAft>
            </a:pPr>
            <a:r>
              <a:rPr lang="en-US" sz="2400" kern="0" spc="-50">
                <a:solidFill>
                  <a:srgbClr val="FFFFFF"/>
                </a:solidFill>
                <a:latin typeface="Segoe Sans Display Semibold" pitchFamily="34" charset="0"/>
                <a:ea typeface="Segoe Sans Display Semibold" pitchFamily="34" charset="-122"/>
                <a:cs typeface="Segoe Sans Display Semibold" pitchFamily="34" charset="-120"/>
              </a:rPr>
              <a:t>Pro tip: Ask the agent how it used the Learn MCP Server</a:t>
            </a:r>
            <a:endParaRPr lang="en-US" sz="240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computer screen with a white screen&#10;&#10;AI-generated content may be incorrect.">
            <a:extLst>
              <a:ext uri="{FF2B5EF4-FFF2-40B4-BE49-F238E27FC236}">
                <a16:creationId xmlns:a16="http://schemas.microsoft.com/office/drawing/2014/main" id="{A762B2E9-61D5-F6DF-FA1C-82EB762135B0}"/>
              </a:ext>
            </a:extLst>
          </p:cNvPr>
          <p:cNvPicPr>
            <a:picLocks noGrp="1" noRot="1" noChangeAspect="1" noMove="1" noResize="1" noEditPoints="1" noAdjustHandles="1" noChangeArrowheads="1" noChangeShapeType="1" noCrop="1"/>
          </p:cNvPicPr>
          <p:nvPr/>
        </p:nvPicPr>
        <p:blipFill>
          <a:blip r:embed="rId4"/>
          <a:stretch>
            <a:fillRect/>
          </a:stretch>
        </p:blipFill>
        <p:spPr>
          <a:xfrm>
            <a:off x="0" y="0"/>
            <a:ext cx="12192000" cy="6858000"/>
          </a:xfrm>
          <a:prstGeom prst="rect">
            <a:avLst/>
          </a:prstGeom>
        </p:spPr>
      </p:pic>
      <p:sp>
        <p:nvSpPr>
          <p:cNvPr id="3" name="Deep dive into Learn MCP Server with Microsoft Learn"/>
          <p:cNvSpPr/>
          <p:nvPr/>
        </p:nvSpPr>
        <p:spPr>
          <a:xfrm>
            <a:off x="430936" y="449537"/>
            <a:ext cx="7353361" cy="350520"/>
          </a:xfrm>
          <a:prstGeom prst="rect">
            <a:avLst/>
          </a:prstGeom>
          <a:noFill/>
          <a:ln/>
        </p:spPr>
        <p:txBody>
          <a:bodyPr wrap="square" lIns="0" tIns="0" rIns="0" bIns="0" rtlCol="0" anchor="t"/>
          <a:lstStyle/>
          <a:p>
            <a:pPr>
              <a:lnSpc>
                <a:spcPts val="2750"/>
              </a:lnSpc>
              <a:spcAft>
                <a:spcPts val="700"/>
              </a:spcAft>
            </a:pPr>
            <a:r>
              <a:rPr lang="en-US" sz="2400" kern="0" spc="-50">
                <a:solidFill>
                  <a:srgbClr val="FFFFFF"/>
                </a:solidFill>
                <a:latin typeface="Segoe Sans Display Semibold" pitchFamily="34" charset="0"/>
                <a:ea typeface="Segoe Sans Display Semibold" pitchFamily="34" charset="-122"/>
                <a:cs typeface="Segoe Sans Display Semibold" pitchFamily="34" charset="-120"/>
              </a:rPr>
              <a:t>Deep dive into Learn MCP Server with Microsoft Learn</a:t>
            </a:r>
            <a:endParaRPr lang="en-US" sz="2400"/>
          </a:p>
        </p:txBody>
      </p:sp>
      <p:pic>
        <p:nvPicPr>
          <p:cNvPr id="9" name="Online Media 8" title="Get a direct line to information with Microsoft Learn MCP Server">
            <a:hlinkClick r:id="" action="ppaction://media"/>
            <a:extLst>
              <a:ext uri="{FF2B5EF4-FFF2-40B4-BE49-F238E27FC236}">
                <a16:creationId xmlns:a16="http://schemas.microsoft.com/office/drawing/2014/main" id="{F380A0B6-83BB-9859-1FCD-E66FC80B7CF5}"/>
              </a:ext>
            </a:extLst>
          </p:cNvPr>
          <p:cNvPicPr>
            <a:picLocks noRot="1" noChangeAspect="1"/>
          </p:cNvPicPr>
          <p:nvPr>
            <a:videoFile r:link="rId1"/>
          </p:nvPr>
        </p:nvPicPr>
        <p:blipFill>
          <a:blip r:embed="rId5"/>
          <a:stretch>
            <a:fillRect/>
          </a:stretch>
        </p:blipFill>
        <p:spPr>
          <a:xfrm>
            <a:off x="3552372" y="1456583"/>
            <a:ext cx="7496629" cy="423559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A screenshot of a computer&#10;&#10;AI-generated content may be incorrect.">
            <a:extLst>
              <a:ext uri="{FF2B5EF4-FFF2-40B4-BE49-F238E27FC236}">
                <a16:creationId xmlns:a16="http://schemas.microsoft.com/office/drawing/2014/main" id="{93F5E0DD-1043-1ECA-CB9C-983515007B82}"/>
              </a:ext>
            </a:extLst>
          </p:cNvPr>
          <p:cNvPicPr>
            <a:picLocks noGrp="1" noRot="1" noChangeAspect="1" noMove="1" noResize="1" noEditPoints="1" noAdjustHandles="1" noChangeArrowheads="1" noChangeShapeType="1" noCrop="1"/>
          </p:cNvPicPr>
          <p:nvPr/>
        </p:nvPicPr>
        <p:blipFill>
          <a:blip r:embed="rId3"/>
          <a:stretch>
            <a:fillRect/>
          </a:stretch>
        </p:blipFill>
        <p:spPr>
          <a:xfrm>
            <a:off x="0" y="0"/>
            <a:ext cx="12192000" cy="6858000"/>
          </a:xfrm>
          <a:prstGeom prst="rect">
            <a:avLst/>
          </a:prstGeom>
        </p:spPr>
      </p:pic>
      <p:pic>
        <p:nvPicPr>
          <p:cNvPr id="2" name="Rectangle 34657105" descr="preencoded.png"/>
          <p:cNvPicPr>
            <a:picLocks noChangeAspect="1"/>
          </p:cNvPicPr>
          <p:nvPr/>
        </p:nvPicPr>
        <p:blipFill>
          <a:blip r:embed="rId4"/>
          <a:srcRect/>
          <a:stretch/>
        </p:blipFill>
        <p:spPr>
          <a:xfrm>
            <a:off x="6045322" y="3894638"/>
            <a:ext cx="4953709" cy="2033729"/>
          </a:xfrm>
          <a:prstGeom prst="rect">
            <a:avLst/>
          </a:prstGeom>
        </p:spPr>
      </p:pic>
      <p:pic>
        <p:nvPicPr>
          <p:cNvPr id="3" name="Group 31817" descr="preencoded.png"/>
          <p:cNvPicPr>
            <a:picLocks noChangeAspect="1"/>
          </p:cNvPicPr>
          <p:nvPr/>
        </p:nvPicPr>
        <p:blipFill>
          <a:blip r:embed="rId5"/>
          <a:srcRect/>
          <a:stretch/>
        </p:blipFill>
        <p:spPr>
          <a:xfrm>
            <a:off x="601064" y="2074566"/>
            <a:ext cx="209623" cy="209623"/>
          </a:xfrm>
          <a:prstGeom prst="rect">
            <a:avLst/>
          </a:prstGeom>
        </p:spPr>
      </p:pic>
      <p:pic>
        <p:nvPicPr>
          <p:cNvPr id="4" name="github copilot" descr="preencoded.png"/>
          <p:cNvPicPr>
            <a:picLocks noChangeAspect="1"/>
          </p:cNvPicPr>
          <p:nvPr/>
        </p:nvPicPr>
        <p:blipFill>
          <a:blip r:embed="rId6"/>
          <a:srcRect/>
          <a:stretch/>
        </p:blipFill>
        <p:spPr>
          <a:xfrm>
            <a:off x="586030" y="2413442"/>
            <a:ext cx="241369" cy="196934"/>
          </a:xfrm>
          <a:prstGeom prst="rect">
            <a:avLst/>
          </a:prstGeom>
        </p:spPr>
      </p:pic>
      <p:sp>
        <p:nvSpPr>
          <p:cNvPr id="5" name="Get started in Visual Studio Code"/>
          <p:cNvSpPr/>
          <p:nvPr/>
        </p:nvSpPr>
        <p:spPr>
          <a:xfrm>
            <a:off x="429150" y="450031"/>
            <a:ext cx="4502211" cy="350027"/>
          </a:xfrm>
          <a:prstGeom prst="rect">
            <a:avLst/>
          </a:prstGeom>
          <a:noFill/>
          <a:ln/>
        </p:spPr>
        <p:txBody>
          <a:bodyPr wrap="square" lIns="0" tIns="0" rIns="0" bIns="0" rtlCol="0" anchor="t"/>
          <a:lstStyle/>
          <a:p>
            <a:pPr>
              <a:lnSpc>
                <a:spcPts val="2750"/>
              </a:lnSpc>
              <a:spcAft>
                <a:spcPts val="700"/>
              </a:spcAft>
            </a:pPr>
            <a:r>
              <a:rPr lang="en-US" sz="2400" kern="0" spc="-50">
                <a:solidFill>
                  <a:srgbClr val="FFFFFF"/>
                </a:solidFill>
                <a:latin typeface="Segoe Sans Display Semibold" pitchFamily="34" charset="0"/>
                <a:ea typeface="Segoe Sans Display Semibold" pitchFamily="34" charset="-122"/>
                <a:cs typeface="Segoe Sans Display Semibold" pitchFamily="34" charset="-120"/>
              </a:rPr>
              <a:t>Get started in Visual Studio Code</a:t>
            </a:r>
            <a:endParaRPr lang="en-US" sz="2400"/>
          </a:p>
        </p:txBody>
      </p:sp>
      <p:sp>
        <p:nvSpPr>
          <p:cNvPr id="6" name="Prereqs"/>
          <p:cNvSpPr/>
          <p:nvPr/>
        </p:nvSpPr>
        <p:spPr>
          <a:xfrm>
            <a:off x="457722" y="1641142"/>
            <a:ext cx="755692" cy="241430"/>
          </a:xfrm>
          <a:prstGeom prst="rect">
            <a:avLst/>
          </a:prstGeom>
          <a:noFill/>
          <a:ln/>
        </p:spPr>
        <p:txBody>
          <a:bodyPr wrap="square" lIns="0" tIns="0" rIns="0" bIns="0" rtlCol="0" anchor="t"/>
          <a:lstStyle/>
          <a:p>
            <a:pPr>
              <a:lnSpc>
                <a:spcPts val="1915"/>
              </a:lnSpc>
            </a:pPr>
            <a:r>
              <a:rPr lang="en-US" sz="1600">
                <a:solidFill>
                  <a:srgbClr val="161616"/>
                </a:solidFill>
                <a:latin typeface="Segoe UI Semibold" pitchFamily="34" charset="0"/>
                <a:ea typeface="Segoe UI Semibold" pitchFamily="34" charset="-122"/>
                <a:cs typeface="Segoe UI Semibold" pitchFamily="34" charset="-120"/>
              </a:rPr>
              <a:t>Prereqs:</a:t>
            </a:r>
            <a:endParaRPr lang="en-US" sz="1600"/>
          </a:p>
        </p:txBody>
      </p:sp>
      <p:sp>
        <p:nvSpPr>
          <p:cNvPr id="7" name="Visual Studio Code GitHub Copilot Agent Mode"/>
          <p:cNvSpPr/>
          <p:nvPr/>
        </p:nvSpPr>
        <p:spPr>
          <a:xfrm>
            <a:off x="964629" y="2059958"/>
            <a:ext cx="3876888" cy="653273"/>
          </a:xfrm>
          <a:prstGeom prst="rect">
            <a:avLst/>
          </a:prstGeom>
          <a:noFill/>
          <a:ln/>
        </p:spPr>
        <p:txBody>
          <a:bodyPr wrap="square" lIns="0" tIns="0" rIns="0" bIns="0" rtlCol="0" anchor="t"/>
          <a:lstStyle/>
          <a:p>
            <a:pPr>
              <a:lnSpc>
                <a:spcPts val="1700"/>
              </a:lnSpc>
              <a:spcAft>
                <a:spcPts val="700"/>
              </a:spcAft>
            </a:pPr>
            <a:r>
              <a:rPr lang="en-US" sz="1400">
                <a:solidFill>
                  <a:srgbClr val="000000"/>
                </a:solidFill>
                <a:latin typeface="Segoe Sans Display Regular" pitchFamily="34" charset="0"/>
                <a:ea typeface="Segoe Sans Display Regular" pitchFamily="34" charset="-122"/>
                <a:cs typeface="Segoe Sans Display Regular" pitchFamily="34" charset="-120"/>
              </a:rPr>
              <a:t>Visual Studio Code
GitHub Copilot (Agent Mode)</a:t>
            </a:r>
            <a:endParaRPr lang="en-US" sz="1400"/>
          </a:p>
        </p:txBody>
      </p:sp>
      <p:sp>
        <p:nvSpPr>
          <p:cNvPr id="8" name="name_1Navigate to the Learn MCP Server GitHub repo githubcommicrosoftdocsmcp 2Configure Learn MCP by selecting VS Code Install Microsoft Docs MCP"/>
          <p:cNvSpPr/>
          <p:nvPr/>
        </p:nvSpPr>
        <p:spPr>
          <a:xfrm>
            <a:off x="481332" y="3182936"/>
            <a:ext cx="3970790" cy="1029391"/>
          </a:xfrm>
          <a:prstGeom prst="rect">
            <a:avLst/>
          </a:prstGeom>
          <a:noFill/>
          <a:ln/>
        </p:spPr>
        <p:txBody>
          <a:bodyPr wrap="square" lIns="0" tIns="0" rIns="0" bIns="0" rtlCol="0" anchor="t"/>
          <a:lstStyle/>
          <a:p>
            <a:pPr>
              <a:lnSpc>
                <a:spcPts val="1700"/>
              </a:lnSpc>
              <a:spcAft>
                <a:spcPts val="700"/>
              </a:spcAft>
            </a:pPr>
            <a:r>
              <a:rPr lang="en-US" sz="1400">
                <a:solidFill>
                  <a:srgbClr val="000000"/>
                </a:solidFill>
                <a:latin typeface="Segoe Sans Display Regular" pitchFamily="34" charset="0"/>
                <a:ea typeface="Segoe Sans Display Regular" pitchFamily="34" charset="-122"/>
                <a:cs typeface="Segoe Sans Display Regular" pitchFamily="34" charset="-120"/>
              </a:rPr>
              <a:t>1.Navigate to the </a:t>
            </a:r>
            <a:r>
              <a:rPr lang="en-US" sz="1400" u="sng">
                <a:solidFill>
                  <a:srgbClr val="0078D4"/>
                </a:solidFill>
                <a:latin typeface="Segoe Sans Display Regular" pitchFamily="34" charset="0"/>
                <a:ea typeface="Segoe Sans Display Regular" pitchFamily="34" charset="-122"/>
                <a:cs typeface="Segoe Sans Display Regular" pitchFamily="34" charset="-120"/>
                <a:hlinkClick r:id="rId7">
                  <a:extLst>
                    <a:ext uri="{A12FA001-AC4F-418D-AE19-62706E023703}">
                      <ahyp:hlinkClr xmlns:ahyp="http://schemas.microsoft.com/office/drawing/2018/hyperlinkcolor" val="tx"/>
                    </a:ext>
                  </a:extLst>
                </a:hlinkClick>
              </a:rPr>
              <a:t>Learn MCP Server GitHub repo</a:t>
            </a:r>
            <a:r>
              <a:rPr lang="en-US" sz="1400">
                <a:solidFill>
                  <a:srgbClr val="0078D4"/>
                </a:solidFill>
                <a:latin typeface="Segoe Sans Display Regular" pitchFamily="34" charset="0"/>
                <a:ea typeface="Segoe Sans Display Regular" pitchFamily="34" charset="-122"/>
                <a:cs typeface="Segoe Sans Display Regular" pitchFamily="34" charset="-120"/>
              </a:rPr>
              <a:t> </a:t>
            </a:r>
            <a:br>
              <a:rPr sz="1177"/>
            </a:br>
            <a:r>
              <a:rPr lang="en-US" sz="1400">
                <a:solidFill>
                  <a:srgbClr val="000000"/>
                </a:solidFill>
                <a:latin typeface="Segoe Sans Display Regular" pitchFamily="34" charset="0"/>
                <a:ea typeface="Segoe Sans Display Regular" pitchFamily="34" charset="-122"/>
                <a:cs typeface="Segoe Sans Display Regular" pitchFamily="34" charset="-120"/>
              </a:rPr>
              <a:t>github.com/microsoftdocs/mcp
2.Configure Learn MCP by selecting VS Code Install Microsoft Docs MCP</a:t>
            </a:r>
            <a:endParaRPr lang="en-US" sz="1400"/>
          </a:p>
        </p:txBody>
      </p:sp>
      <p:sp>
        <p:nvSpPr>
          <p:cNvPr id="9" name="name_1Open a GitHub Copilot chat in VS Code 2Select Agent mode 3Ask a Microsoft technical question and allow the MCP tool call"/>
          <p:cNvSpPr/>
          <p:nvPr/>
        </p:nvSpPr>
        <p:spPr>
          <a:xfrm>
            <a:off x="481604" y="4738980"/>
            <a:ext cx="3566760" cy="1250901"/>
          </a:xfrm>
          <a:prstGeom prst="rect">
            <a:avLst/>
          </a:prstGeom>
          <a:noFill/>
          <a:ln/>
        </p:spPr>
        <p:txBody>
          <a:bodyPr wrap="square" lIns="0" tIns="0" rIns="0" bIns="0" rtlCol="0" anchor="t"/>
          <a:lstStyle/>
          <a:p>
            <a:pPr>
              <a:lnSpc>
                <a:spcPts val="1700"/>
              </a:lnSpc>
              <a:spcAft>
                <a:spcPts val="700"/>
              </a:spcAft>
            </a:pPr>
            <a:r>
              <a:rPr lang="en-US" sz="1400">
                <a:solidFill>
                  <a:srgbClr val="000000"/>
                </a:solidFill>
                <a:latin typeface="Segoe Sans Display Regular" pitchFamily="34" charset="0"/>
                <a:ea typeface="Segoe Sans Display Regular" pitchFamily="34" charset="-122"/>
                <a:cs typeface="Segoe Sans Display Regular" pitchFamily="34" charset="-120"/>
              </a:rPr>
              <a:t>1.Open a GitHub Copilot chat in VS Code
2.Select Agent mode
3.Ask a Microsoft technical question, and allow the MCP tool call</a:t>
            </a:r>
            <a:endParaRPr lang="en-US" sz="1400"/>
          </a:p>
        </p:txBody>
      </p:sp>
      <p:sp>
        <p:nvSpPr>
          <p:cNvPr id="10" name="Use"/>
          <p:cNvSpPr/>
          <p:nvPr/>
        </p:nvSpPr>
        <p:spPr>
          <a:xfrm>
            <a:off x="458202" y="4391493"/>
            <a:ext cx="361992" cy="241360"/>
          </a:xfrm>
          <a:prstGeom prst="rect">
            <a:avLst/>
          </a:prstGeom>
          <a:noFill/>
          <a:ln/>
        </p:spPr>
        <p:txBody>
          <a:bodyPr wrap="square" lIns="0" tIns="0" rIns="0" bIns="0" rtlCol="0" anchor="t"/>
          <a:lstStyle/>
          <a:p>
            <a:pPr>
              <a:lnSpc>
                <a:spcPts val="1915"/>
              </a:lnSpc>
            </a:pPr>
            <a:r>
              <a:rPr lang="en-US" sz="1600">
                <a:solidFill>
                  <a:srgbClr val="161616"/>
                </a:solidFill>
                <a:latin typeface="Segoe UI Semibold" pitchFamily="34" charset="0"/>
                <a:ea typeface="Segoe UI Semibold" pitchFamily="34" charset="-122"/>
                <a:cs typeface="Segoe UI Semibold" pitchFamily="34" charset="-120"/>
              </a:rPr>
              <a:t>Use</a:t>
            </a:r>
            <a:endParaRPr lang="en-US" sz="1600"/>
          </a:p>
        </p:txBody>
      </p:sp>
      <p:sp>
        <p:nvSpPr>
          <p:cNvPr id="11" name="Install"/>
          <p:cNvSpPr/>
          <p:nvPr/>
        </p:nvSpPr>
        <p:spPr>
          <a:xfrm>
            <a:off x="457933" y="2849536"/>
            <a:ext cx="571542" cy="241397"/>
          </a:xfrm>
          <a:prstGeom prst="rect">
            <a:avLst/>
          </a:prstGeom>
          <a:noFill/>
          <a:ln/>
        </p:spPr>
        <p:txBody>
          <a:bodyPr wrap="square" lIns="0" tIns="0" rIns="0" bIns="0" rtlCol="0" anchor="t"/>
          <a:lstStyle/>
          <a:p>
            <a:pPr>
              <a:lnSpc>
                <a:spcPts val="1915"/>
              </a:lnSpc>
            </a:pPr>
            <a:r>
              <a:rPr lang="en-US" sz="1600">
                <a:solidFill>
                  <a:srgbClr val="161616"/>
                </a:solidFill>
                <a:latin typeface="Segoe UI Semibold" pitchFamily="34" charset="0"/>
                <a:ea typeface="Segoe UI Semibold" pitchFamily="34" charset="-122"/>
                <a:cs typeface="Segoe UI Semibold" pitchFamily="34" charset="-120"/>
              </a:rPr>
              <a:t>Install</a:t>
            </a:r>
            <a:endParaRPr lang="en-US" sz="1600"/>
          </a:p>
        </p:txBody>
      </p:sp>
      <p:sp>
        <p:nvSpPr>
          <p:cNvPr id="12" name="name_1Open a chat window with GitHub Copilot in agent mode 2At the top of the window select the settings wheel and select Instructions 3Select a location to create the instructions file 4Provide instructions like --- applyTo  --- If a question includes a"/>
          <p:cNvSpPr/>
          <p:nvPr/>
        </p:nvSpPr>
        <p:spPr>
          <a:xfrm>
            <a:off x="6194073" y="2386801"/>
            <a:ext cx="4705715" cy="3338587"/>
          </a:xfrm>
          <a:prstGeom prst="rect">
            <a:avLst/>
          </a:prstGeom>
          <a:noFill/>
          <a:ln/>
        </p:spPr>
        <p:txBody>
          <a:bodyPr wrap="square" lIns="0" tIns="0" rIns="0" bIns="0" rtlCol="0" anchor="t"/>
          <a:lstStyle/>
          <a:p>
            <a:pPr>
              <a:lnSpc>
                <a:spcPts val="1700"/>
              </a:lnSpc>
              <a:spcAft>
                <a:spcPts val="700"/>
              </a:spcAft>
            </a:pPr>
            <a:r>
              <a:rPr lang="en-US" sz="1400">
                <a:solidFill>
                  <a:srgbClr val="000000"/>
                </a:solidFill>
                <a:latin typeface="Segoe Sans Display Regular" pitchFamily="34" charset="0"/>
                <a:ea typeface="Segoe Sans Display Regular" pitchFamily="34" charset="-122"/>
                <a:cs typeface="Segoe Sans Display Regular" pitchFamily="34" charset="-120"/>
              </a:rPr>
              <a:t>1.Open a chat window with GitHub Copilot in agent mode
2.At the top of the window, select the settings wheel and select Instructions
3.Select a location to create the instructions file.
4.Provide instructions like:
---
applyTo: '**'
---
If a question includes a Microsoft product, service, or technology, you should leverage the Microsoft Learn MCP Server to search for an answer.</a:t>
            </a:r>
            <a:endParaRPr lang="en-US" sz="1400"/>
          </a:p>
        </p:txBody>
      </p:sp>
      <p:sp>
        <p:nvSpPr>
          <p:cNvPr id="13" name="Set instructions to prefer Learn MCP for Microsoft topics  optional"/>
          <p:cNvSpPr/>
          <p:nvPr/>
        </p:nvSpPr>
        <p:spPr>
          <a:xfrm>
            <a:off x="6193939" y="1639510"/>
            <a:ext cx="4349543" cy="665585"/>
          </a:xfrm>
          <a:prstGeom prst="rect">
            <a:avLst/>
          </a:prstGeom>
          <a:noFill/>
          <a:ln/>
        </p:spPr>
        <p:txBody>
          <a:bodyPr wrap="square" lIns="0" tIns="0" rIns="0" bIns="0" rtlCol="0" anchor="t"/>
          <a:lstStyle/>
          <a:p>
            <a:pPr>
              <a:lnSpc>
                <a:spcPts val="1915"/>
              </a:lnSpc>
            </a:pPr>
            <a:r>
              <a:rPr lang="en-US" sz="1600">
                <a:solidFill>
                  <a:srgbClr val="161616"/>
                </a:solidFill>
                <a:latin typeface="Segoe UI Semibold" pitchFamily="34" charset="0"/>
                <a:ea typeface="Segoe UI Semibold" pitchFamily="34" charset="-122"/>
                <a:cs typeface="Segoe UI Semibold" pitchFamily="34" charset="-120"/>
              </a:rPr>
              <a:t>Set instructions to prefer Learn MCP for Microsoft topics</a:t>
            </a:r>
            <a:r>
              <a:rPr lang="en-US" sz="1400">
                <a:solidFill>
                  <a:srgbClr val="000000"/>
                </a:solidFill>
                <a:latin typeface="Segoe Sans Display Semibold" pitchFamily="34" charset="0"/>
                <a:ea typeface="Segoe Sans Display Semibold" pitchFamily="34" charset="-122"/>
                <a:cs typeface="Segoe Sans Display Semibold" pitchFamily="34" charset="-120"/>
              </a:rPr>
              <a:t> – optional</a:t>
            </a:r>
            <a:endParaRPr lang="en-US" sz="160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screen shot of a video player&#10;&#10;AI-generated content may be incorrect.">
            <a:extLst>
              <a:ext uri="{FF2B5EF4-FFF2-40B4-BE49-F238E27FC236}">
                <a16:creationId xmlns:a16="http://schemas.microsoft.com/office/drawing/2014/main" id="{6F1848FF-1830-C280-C6FB-D7195F95D36A}"/>
              </a:ext>
            </a:extLst>
          </p:cNvPr>
          <p:cNvPicPr>
            <a:picLocks noGrp="1" noRot="1" noChangeAspect="1" noMove="1" noResize="1" noEditPoints="1" noAdjustHandles="1" noChangeArrowheads="1" noChangeShapeType="1" noCrop="1"/>
          </p:cNvPicPr>
          <p:nvPr/>
        </p:nvPicPr>
        <p:blipFill>
          <a:blip r:embed="rId3"/>
          <a:stretch>
            <a:fillRect/>
          </a:stretch>
        </p:blipFill>
        <p:spPr>
          <a:xfrm>
            <a:off x="0" y="0"/>
            <a:ext cx="12192000" cy="6858000"/>
          </a:xfrm>
          <a:prstGeom prst="rect">
            <a:avLst/>
          </a:prstGeom>
        </p:spPr>
      </p:pic>
      <p:sp>
        <p:nvSpPr>
          <p:cNvPr id="2" name="Sources  where to get help"/>
          <p:cNvSpPr/>
          <p:nvPr/>
        </p:nvSpPr>
        <p:spPr>
          <a:xfrm>
            <a:off x="429150" y="450141"/>
            <a:ext cx="3860861" cy="349916"/>
          </a:xfrm>
          <a:prstGeom prst="rect">
            <a:avLst/>
          </a:prstGeom>
          <a:noFill/>
          <a:ln/>
        </p:spPr>
        <p:txBody>
          <a:bodyPr wrap="square" lIns="0" tIns="0" rIns="0" bIns="0" rtlCol="0" anchor="t"/>
          <a:lstStyle/>
          <a:p>
            <a:pPr>
              <a:lnSpc>
                <a:spcPts val="2750"/>
              </a:lnSpc>
              <a:spcAft>
                <a:spcPts val="700"/>
              </a:spcAft>
            </a:pPr>
            <a:r>
              <a:rPr lang="en-US" sz="2400" kern="0" spc="-50">
                <a:solidFill>
                  <a:srgbClr val="FFFFFF"/>
                </a:solidFill>
                <a:latin typeface="Segoe Sans Display Semibold" pitchFamily="34" charset="0"/>
                <a:ea typeface="Segoe Sans Display Semibold" pitchFamily="34" charset="-122"/>
                <a:cs typeface="Segoe Sans Display Semibold" pitchFamily="34" charset="-120"/>
              </a:rPr>
              <a:t>Sources &amp; where to get help</a:t>
            </a:r>
            <a:endParaRPr lang="en-US" sz="2400"/>
          </a:p>
        </p:txBody>
      </p:sp>
      <p:sp>
        <p:nvSpPr>
          <p:cNvPr id="3" name="Learn about using MCP Servers in GitHub Copilot Get started with MCP Servers Build Agents using MCP on Azure"/>
          <p:cNvSpPr/>
          <p:nvPr/>
        </p:nvSpPr>
        <p:spPr>
          <a:xfrm>
            <a:off x="4091143" y="2595525"/>
            <a:ext cx="2612030" cy="1262268"/>
          </a:xfrm>
          <a:prstGeom prst="rect">
            <a:avLst/>
          </a:prstGeom>
          <a:noFill/>
          <a:ln/>
        </p:spPr>
        <p:txBody>
          <a:bodyPr wrap="square" lIns="0" tIns="0" rIns="0" bIns="0" rtlCol="0" anchor="t"/>
          <a:lstStyle/>
          <a:p>
            <a:pPr>
              <a:lnSpc>
                <a:spcPts val="1700"/>
              </a:lnSpc>
              <a:spcAft>
                <a:spcPts val="700"/>
              </a:spcAft>
            </a:pPr>
            <a:r>
              <a:rPr lang="en-US" sz="1400">
                <a:solidFill>
                  <a:srgbClr val="000000"/>
                </a:solidFill>
                <a:latin typeface="Segoe Sans Display Regular" pitchFamily="34" charset="0"/>
                <a:ea typeface="Segoe Sans Display Regular" pitchFamily="34" charset="-122"/>
                <a:cs typeface="Segoe Sans Display Regular" pitchFamily="34" charset="-120"/>
              </a:rPr>
              <a:t>Learn about </a:t>
            </a:r>
            <a:r>
              <a:rPr lang="en-US" sz="1400" u="sng">
                <a:solidFill>
                  <a:srgbClr val="0078D4"/>
                </a:solidFill>
                <a:latin typeface="Segoe Sans Display Regular" pitchFamily="34" charset="0"/>
                <a:ea typeface="Segoe Sans Display Regular" pitchFamily="34" charset="-122"/>
                <a:cs typeface="Segoe Sans Display Regular" pitchFamily="34" charset="-120"/>
                <a:hlinkClick r:id="rId4">
                  <a:extLst>
                    <a:ext uri="{A12FA001-AC4F-418D-AE19-62706E023703}">
                      <ahyp:hlinkClr xmlns:ahyp="http://schemas.microsoft.com/office/drawing/2018/hyperlinkcolor" val="tx"/>
                    </a:ext>
                  </a:extLst>
                </a:hlinkClick>
              </a:rPr>
              <a:t>using MCP Servers in GitHub Copilot
</a:t>
            </a:r>
            <a:r>
              <a:rPr lang="en-US" sz="1400">
                <a:solidFill>
                  <a:srgbClr val="0078D4"/>
                </a:solidFill>
                <a:latin typeface="Segoe Sans Display Regular" pitchFamily="34" charset="0"/>
                <a:ea typeface="Segoe Sans Display Regular" pitchFamily="34" charset="-122"/>
                <a:cs typeface="Segoe Sans Display Regular" pitchFamily="34" charset="-120"/>
              </a:rPr>
              <a:t></a:t>
            </a:r>
            <a:r>
              <a:rPr lang="en-US" sz="1400" u="sng">
                <a:solidFill>
                  <a:srgbClr val="0078D4"/>
                </a:solidFill>
                <a:latin typeface="Segoe Sans Display Regular" pitchFamily="34" charset="0"/>
                <a:ea typeface="Segoe Sans Display Regular" pitchFamily="34" charset="-122"/>
                <a:cs typeface="Segoe Sans Display Regular" pitchFamily="34" charset="-120"/>
                <a:hlinkClick r:id="rId5">
                  <a:extLst>
                    <a:ext uri="{A12FA001-AC4F-418D-AE19-62706E023703}">
                      <ahyp:hlinkClr xmlns:ahyp="http://schemas.microsoft.com/office/drawing/2018/hyperlinkcolor" val="tx"/>
                    </a:ext>
                  </a:extLst>
                </a:hlinkClick>
              </a:rPr>
              <a:t>Get started with MCP Servers
</a:t>
            </a:r>
            <a:r>
              <a:rPr lang="en-US" sz="1400">
                <a:solidFill>
                  <a:srgbClr val="0078D4"/>
                </a:solidFill>
                <a:latin typeface="Segoe Sans Display Regular" pitchFamily="34" charset="0"/>
                <a:ea typeface="Segoe Sans Display Regular" pitchFamily="34" charset="-122"/>
                <a:cs typeface="Segoe Sans Display Regular" pitchFamily="34" charset="-120"/>
              </a:rPr>
              <a:t></a:t>
            </a:r>
            <a:r>
              <a:rPr lang="en-US" sz="1400" u="sng">
                <a:solidFill>
                  <a:srgbClr val="0078D4"/>
                </a:solidFill>
                <a:latin typeface="Segoe Sans Display Regular" pitchFamily="34" charset="0"/>
                <a:ea typeface="Segoe Sans Display Regular" pitchFamily="34" charset="-122"/>
                <a:cs typeface="Segoe Sans Display Regular" pitchFamily="34" charset="-120"/>
                <a:hlinkClick r:id="rId6">
                  <a:extLst>
                    <a:ext uri="{A12FA001-AC4F-418D-AE19-62706E023703}">
                      <ahyp:hlinkClr xmlns:ahyp="http://schemas.microsoft.com/office/drawing/2018/hyperlinkcolor" val="tx"/>
                    </a:ext>
                  </a:extLst>
                </a:hlinkClick>
              </a:rPr>
              <a:t>Build Agents using MCP on Azure
</a:t>
            </a:r>
            <a:r>
              <a:rPr lang="en-US" sz="1400">
                <a:solidFill>
                  <a:srgbClr val="000000"/>
                </a:solidFill>
                <a:latin typeface="Segoe Sans Display Regular" pitchFamily="34" charset="0"/>
                <a:ea typeface="Segoe Sans Display Regular" pitchFamily="34" charset="-122"/>
                <a:cs typeface="Segoe Sans Display Regular" pitchFamily="34" charset="-120"/>
              </a:rPr>
              <a:t></a:t>
            </a:r>
            <a:endParaRPr lang="en-US" sz="1400"/>
          </a:p>
        </p:txBody>
      </p:sp>
      <p:sp>
        <p:nvSpPr>
          <p:cNvPr id="4" name="MCP Servers"/>
          <p:cNvSpPr/>
          <p:nvPr/>
        </p:nvSpPr>
        <p:spPr>
          <a:xfrm>
            <a:off x="4091062" y="2129125"/>
            <a:ext cx="1181142" cy="241504"/>
          </a:xfrm>
          <a:prstGeom prst="rect">
            <a:avLst/>
          </a:prstGeom>
          <a:noFill/>
          <a:ln/>
        </p:spPr>
        <p:txBody>
          <a:bodyPr wrap="square" lIns="0" tIns="0" rIns="0" bIns="0" rtlCol="0" anchor="t"/>
          <a:lstStyle/>
          <a:p>
            <a:pPr>
              <a:lnSpc>
                <a:spcPts val="1915"/>
              </a:lnSpc>
            </a:pPr>
            <a:r>
              <a:rPr lang="en-US" sz="1600">
                <a:solidFill>
                  <a:srgbClr val="161616"/>
                </a:solidFill>
                <a:latin typeface="Segoe UI Semibold" pitchFamily="34" charset="0"/>
                <a:ea typeface="Segoe UI Semibold" pitchFamily="34" charset="-122"/>
                <a:cs typeface="Segoe UI Semibold" pitchFamily="34" charset="-120"/>
              </a:rPr>
              <a:t>MCP Servers</a:t>
            </a:r>
            <a:endParaRPr lang="en-US" sz="1600"/>
          </a:p>
        </p:txBody>
      </p:sp>
      <p:sp>
        <p:nvSpPr>
          <p:cNvPr id="5" name="akamsLearnMCPBlogMVP Learn MCP GitHub repositoryDiscussions issues examples for configuration and release notes Learn MCP documentationOverview developer reference release notes FAQ get started"/>
          <p:cNvSpPr/>
          <p:nvPr/>
        </p:nvSpPr>
        <p:spPr>
          <a:xfrm>
            <a:off x="456488" y="2596005"/>
            <a:ext cx="3491266" cy="2454249"/>
          </a:xfrm>
          <a:prstGeom prst="rect">
            <a:avLst/>
          </a:prstGeom>
          <a:noFill/>
          <a:ln/>
        </p:spPr>
        <p:txBody>
          <a:bodyPr wrap="square" lIns="0" tIns="0" rIns="0" bIns="0" rtlCol="0" anchor="t"/>
          <a:lstStyle/>
          <a:p>
            <a:pPr>
              <a:lnSpc>
                <a:spcPts val="1700"/>
              </a:lnSpc>
              <a:spcAft>
                <a:spcPts val="700"/>
              </a:spcAft>
            </a:pPr>
            <a:r>
              <a:rPr lang="en-US" sz="1400">
                <a:solidFill>
                  <a:srgbClr val="0078D4"/>
                </a:solidFill>
                <a:latin typeface="Segoe Sans Display Regular" pitchFamily="34" charset="0"/>
                <a:ea typeface="Segoe Sans Display Regular" pitchFamily="34" charset="-122"/>
                <a:cs typeface="Segoe Sans Display Regular" pitchFamily="34" charset="-120"/>
              </a:rPr>
              <a:t></a:t>
            </a:r>
            <a:r>
              <a:rPr lang="en-US" sz="1400" u="sng">
                <a:solidFill>
                  <a:srgbClr val="0078D4"/>
                </a:solidFill>
                <a:latin typeface="Segoe Sans Display Regular" pitchFamily="34" charset="0"/>
                <a:ea typeface="Segoe Sans Display Regular" pitchFamily="34" charset="-122"/>
                <a:cs typeface="Segoe Sans Display Regular" pitchFamily="34" charset="-120"/>
                <a:hlinkClick r:id="rId7">
                  <a:extLst>
                    <a:ext uri="{A12FA001-AC4F-418D-AE19-62706E023703}">
                      <ahyp:hlinkClr xmlns:ahyp="http://schemas.microsoft.com/office/drawing/2018/hyperlinkcolor" val="tx"/>
                    </a:ext>
                  </a:extLst>
                </a:hlinkClick>
              </a:rPr>
              <a:t>aka.ms/LearnMCPBlogMVP
</a:t>
            </a:r>
            <a:r>
              <a:rPr lang="en-US" sz="1400">
                <a:solidFill>
                  <a:srgbClr val="0078D4"/>
                </a:solidFill>
                <a:latin typeface="Segoe Sans Display Regular" pitchFamily="34" charset="0"/>
                <a:ea typeface="Segoe Sans Display Regular" pitchFamily="34" charset="-122"/>
                <a:cs typeface="Segoe Sans Display Regular" pitchFamily="34" charset="-120"/>
              </a:rPr>
              <a:t></a:t>
            </a:r>
            <a:r>
              <a:rPr lang="en-US" sz="1400" u="sng">
                <a:solidFill>
                  <a:srgbClr val="0078D4"/>
                </a:solidFill>
                <a:latin typeface="Segoe Sans Display Regular" pitchFamily="34" charset="0"/>
                <a:ea typeface="Segoe Sans Display Regular" pitchFamily="34" charset="-122"/>
                <a:cs typeface="Segoe Sans Display Regular" pitchFamily="34" charset="-120"/>
                <a:hlinkClick r:id="rId8">
                  <a:extLst>
                    <a:ext uri="{A12FA001-AC4F-418D-AE19-62706E023703}">
                      <ahyp:hlinkClr xmlns:ahyp="http://schemas.microsoft.com/office/drawing/2018/hyperlinkcolor" val="tx"/>
                    </a:ext>
                  </a:extLst>
                </a:hlinkClick>
              </a:rPr>
              <a:t>Learn MCP GitHub repository</a:t>
            </a:r>
            <a:br>
              <a:rPr sz="1177"/>
            </a:br>
            <a:r>
              <a:rPr lang="en-US" sz="1400">
                <a:solidFill>
                  <a:srgbClr val="000000"/>
                </a:solidFill>
                <a:latin typeface="Segoe Sans Display Regular" pitchFamily="34" charset="0"/>
                <a:ea typeface="Segoe Sans Display Regular" pitchFamily="34" charset="-122"/>
                <a:cs typeface="Segoe Sans Display Regular" pitchFamily="34" charset="-120"/>
              </a:rPr>
              <a:t>Discussions, issues, examples for configuration, and release notes.
</a:t>
            </a:r>
            <a:r>
              <a:rPr lang="en-US" sz="1400">
                <a:solidFill>
                  <a:srgbClr val="0078D4"/>
                </a:solidFill>
                <a:latin typeface="Segoe Sans Display Regular" pitchFamily="34" charset="0"/>
                <a:ea typeface="Segoe Sans Display Regular" pitchFamily="34" charset="-122"/>
                <a:cs typeface="Segoe Sans Display Regular" pitchFamily="34" charset="-120"/>
              </a:rPr>
              <a:t></a:t>
            </a:r>
            <a:r>
              <a:rPr lang="en-US" sz="1400" u="sng">
                <a:solidFill>
                  <a:srgbClr val="0078D4"/>
                </a:solidFill>
                <a:latin typeface="Segoe Sans Display Regular" pitchFamily="34" charset="0"/>
                <a:ea typeface="Segoe Sans Display Regular" pitchFamily="34" charset="-122"/>
                <a:cs typeface="Segoe Sans Display Regular" pitchFamily="34" charset="-120"/>
                <a:hlinkClick r:id="rId9">
                  <a:extLst>
                    <a:ext uri="{A12FA001-AC4F-418D-AE19-62706E023703}">
                      <ahyp:hlinkClr xmlns:ahyp="http://schemas.microsoft.com/office/drawing/2018/hyperlinkcolor" val="tx"/>
                    </a:ext>
                  </a:extLst>
                </a:hlinkClick>
              </a:rPr>
              <a:t>Learn MCP documentation</a:t>
            </a:r>
            <a:br>
              <a:rPr sz="1177"/>
            </a:br>
            <a:r>
              <a:rPr lang="en-US" sz="1400">
                <a:solidFill>
                  <a:srgbClr val="000000"/>
                </a:solidFill>
                <a:latin typeface="Segoe Sans Display Regular" pitchFamily="34" charset="0"/>
                <a:ea typeface="Segoe Sans Display Regular" pitchFamily="34" charset="-122"/>
                <a:cs typeface="Segoe Sans Display Regular" pitchFamily="34" charset="-120"/>
              </a:rPr>
              <a:t>Overview, developer reference, release notes, FAQ, get started.</a:t>
            </a:r>
            <a:endParaRPr lang="en-US" sz="1400"/>
          </a:p>
        </p:txBody>
      </p:sp>
      <p:sp>
        <p:nvSpPr>
          <p:cNvPr id="6" name="Learn MCP Server"/>
          <p:cNvSpPr/>
          <p:nvPr/>
        </p:nvSpPr>
        <p:spPr>
          <a:xfrm>
            <a:off x="456406" y="2129675"/>
            <a:ext cx="1663742" cy="241587"/>
          </a:xfrm>
          <a:prstGeom prst="rect">
            <a:avLst/>
          </a:prstGeom>
          <a:noFill/>
          <a:ln/>
        </p:spPr>
        <p:txBody>
          <a:bodyPr wrap="square" lIns="0" tIns="0" rIns="0" bIns="0" rtlCol="0" anchor="t"/>
          <a:lstStyle/>
          <a:p>
            <a:pPr>
              <a:lnSpc>
                <a:spcPts val="1915"/>
              </a:lnSpc>
            </a:pPr>
            <a:r>
              <a:rPr lang="en-US" sz="1600">
                <a:solidFill>
                  <a:srgbClr val="161616"/>
                </a:solidFill>
                <a:latin typeface="Segoe UI Semibold" pitchFamily="34" charset="0"/>
                <a:ea typeface="Segoe UI Semibold" pitchFamily="34" charset="-122"/>
                <a:cs typeface="Segoe UI Semibold" pitchFamily="34" charset="-120"/>
              </a:rPr>
              <a:t>Learn MCP Server</a:t>
            </a:r>
            <a:endParaRPr lang="en-US" sz="160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black rectangular object with red and pink lines&#10;&#10;AI-generated content may be incorrect.">
            <a:extLst>
              <a:ext uri="{FF2B5EF4-FFF2-40B4-BE49-F238E27FC236}">
                <a16:creationId xmlns:a16="http://schemas.microsoft.com/office/drawing/2014/main" id="{0DB6E6CA-A85A-524A-FF0B-60CCF9A06595}"/>
              </a:ext>
            </a:extLst>
          </p:cNvPr>
          <p:cNvPicPr>
            <a:picLocks noGrp="1" noRot="1" noChangeAspect="1" noMove="1" noResize="1" noEditPoints="1" noAdjustHandles="1" noChangeArrowheads="1" noChangeShapeType="1" noCrop="1"/>
          </p:cNvPicPr>
          <p:nvPr/>
        </p:nvPicPr>
        <p:blipFill>
          <a:blip r:embed="rId3"/>
          <a:stretch>
            <a:fillRect/>
          </a:stretch>
        </p:blipFill>
        <p:spPr>
          <a:xfrm>
            <a:off x="0" y="0"/>
            <a:ext cx="12192000" cy="6858000"/>
          </a:xfrm>
          <a:prstGeom prst="rect">
            <a:avLst/>
          </a:prstGeom>
        </p:spPr>
      </p:pic>
      <p:sp>
        <p:nvSpPr>
          <p:cNvPr id="2" name="Thank you"/>
          <p:cNvSpPr/>
          <p:nvPr/>
        </p:nvSpPr>
        <p:spPr>
          <a:xfrm>
            <a:off x="448198" y="2356488"/>
            <a:ext cx="4001229" cy="1016696"/>
          </a:xfrm>
          <a:prstGeom prst="rect">
            <a:avLst/>
          </a:prstGeom>
          <a:noFill/>
          <a:ln/>
        </p:spPr>
        <p:txBody>
          <a:bodyPr wrap="square" lIns="0" tIns="0" rIns="0" bIns="0" rtlCol="0" anchor="t"/>
          <a:lstStyle/>
          <a:p>
            <a:pPr>
              <a:lnSpc>
                <a:spcPts val="7250"/>
              </a:lnSpc>
            </a:pPr>
            <a:r>
              <a:rPr lang="en-US" sz="6000">
                <a:solidFill>
                  <a:srgbClr val="FFFFFF"/>
                </a:solidFill>
                <a:latin typeface="Segoe Sans Display Semibold" pitchFamily="34" charset="0"/>
                <a:ea typeface="Segoe Sans Display Semibold" pitchFamily="34" charset="-122"/>
                <a:cs typeface="Segoe Sans Display Semibold" pitchFamily="34" charset="-120"/>
              </a:rPr>
              <a:t>Thank you</a:t>
            </a:r>
            <a:endParaRPr lang="en-US" sz="6000"/>
          </a:p>
        </p:txBody>
      </p:sp>
      <p:sp>
        <p:nvSpPr>
          <p:cNvPr id="3" name="Microsoft Learn MCP"/>
          <p:cNvSpPr/>
          <p:nvPr/>
        </p:nvSpPr>
        <p:spPr>
          <a:xfrm>
            <a:off x="448375" y="3369337"/>
            <a:ext cx="3940827" cy="464235"/>
          </a:xfrm>
          <a:prstGeom prst="rect">
            <a:avLst/>
          </a:prstGeom>
          <a:noFill/>
          <a:ln/>
        </p:spPr>
        <p:txBody>
          <a:bodyPr wrap="square" lIns="0" tIns="0" rIns="0" bIns="0" rtlCol="0" anchor="t"/>
          <a:lstStyle/>
          <a:p>
            <a:pPr>
              <a:lnSpc>
                <a:spcPts val="3350"/>
              </a:lnSpc>
              <a:spcAft>
                <a:spcPts val="700"/>
              </a:spcAft>
            </a:pPr>
            <a:r>
              <a:rPr lang="en-US" sz="2750" kern="0" spc="-50">
                <a:solidFill>
                  <a:srgbClr val="FFFFFF"/>
                </a:solidFill>
                <a:latin typeface="Segoe Sans Display Regular" pitchFamily="34" charset="0"/>
                <a:ea typeface="Segoe Sans Display Regular" pitchFamily="34" charset="-122"/>
                <a:cs typeface="Segoe Sans Display Regular" pitchFamily="34" charset="-120"/>
              </a:rPr>
              <a:t>@Microsoft Learn MCP</a:t>
            </a:r>
            <a:endParaRPr lang="en-US" sz="275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computer screen with a black background&#10;&#10;AI-generated content may be incorrect.">
            <a:extLst>
              <a:ext uri="{FF2B5EF4-FFF2-40B4-BE49-F238E27FC236}">
                <a16:creationId xmlns:a16="http://schemas.microsoft.com/office/drawing/2014/main" id="{943F7D98-9BC9-F908-8496-03F3EFC259F1}"/>
              </a:ext>
            </a:extLst>
          </p:cNvPr>
          <p:cNvPicPr>
            <a:picLocks noGrp="1" noRot="1" noChangeAspect="1" noMove="1" noResize="1" noEditPoints="1" noAdjustHandles="1" noChangeArrowheads="1" noChangeShapeType="1" noCrop="1"/>
          </p:cNvPicPr>
          <p:nvPr/>
        </p:nvPicPr>
        <p:blipFill>
          <a:blip r:embed="rId3"/>
          <a:stretch>
            <a:fillRect/>
          </a:stretch>
        </p:blipFill>
        <p:spPr>
          <a:xfrm>
            <a:off x="0" y="0"/>
            <a:ext cx="12192000" cy="6858000"/>
          </a:xfrm>
          <a:prstGeom prst="rect">
            <a:avLst/>
          </a:prstGeom>
        </p:spPr>
      </p:pic>
      <p:pic>
        <p:nvPicPr>
          <p:cNvPr id="2" name="Group 1751.1" descr="preencoded.png"/>
          <p:cNvPicPr>
            <a:picLocks noChangeAspect="1"/>
          </p:cNvPicPr>
          <p:nvPr/>
        </p:nvPicPr>
        <p:blipFill>
          <a:blip r:embed="rId4"/>
          <a:srcRect/>
          <a:stretch/>
        </p:blipFill>
        <p:spPr>
          <a:xfrm>
            <a:off x="595005" y="654905"/>
            <a:ext cx="1359000" cy="286225"/>
          </a:xfrm>
          <a:prstGeom prst="rect">
            <a:avLst/>
          </a:prstGeom>
        </p:spPr>
      </p:pic>
      <p:sp>
        <p:nvSpPr>
          <p:cNvPr id="3" name="Microsoft Learn MCP Server"/>
          <p:cNvSpPr/>
          <p:nvPr/>
        </p:nvSpPr>
        <p:spPr>
          <a:xfrm>
            <a:off x="440456" y="1703162"/>
            <a:ext cx="5955101" cy="1906037"/>
          </a:xfrm>
          <a:prstGeom prst="rect">
            <a:avLst/>
          </a:prstGeom>
          <a:noFill/>
          <a:ln/>
        </p:spPr>
        <p:txBody>
          <a:bodyPr wrap="square" lIns="0" tIns="0" rIns="0" bIns="0" rtlCol="0" anchor="t"/>
          <a:lstStyle/>
          <a:p>
            <a:pPr>
              <a:lnSpc>
                <a:spcPts val="7500"/>
              </a:lnSpc>
            </a:pPr>
            <a:r>
              <a:rPr lang="en-US" sz="6000">
                <a:solidFill>
                  <a:srgbClr val="FFFFFF"/>
                </a:solidFill>
                <a:latin typeface="Segoe Sans Display Semibold" pitchFamily="34" charset="0"/>
                <a:ea typeface="Segoe Sans Display Semibold" pitchFamily="34" charset="-122"/>
                <a:cs typeface="Segoe Sans Display Semibold" pitchFamily="34" charset="-120"/>
              </a:rPr>
              <a:t>Microsoft Learn MCP Server</a:t>
            </a:r>
            <a:endParaRPr lang="en-US" sz="6000"/>
          </a:p>
        </p:txBody>
      </p:sp>
      <p:sp>
        <p:nvSpPr>
          <p:cNvPr id="4" name="akamsLearnMCPServer"/>
          <p:cNvSpPr/>
          <p:nvPr/>
        </p:nvSpPr>
        <p:spPr>
          <a:xfrm>
            <a:off x="433764" y="4001566"/>
            <a:ext cx="3378261" cy="349833"/>
          </a:xfrm>
          <a:prstGeom prst="rect">
            <a:avLst/>
          </a:prstGeom>
          <a:noFill/>
          <a:ln/>
        </p:spPr>
        <p:txBody>
          <a:bodyPr wrap="square" lIns="0" tIns="0" rIns="0" bIns="0" rtlCol="0" anchor="t"/>
          <a:lstStyle/>
          <a:p>
            <a:pPr>
              <a:lnSpc>
                <a:spcPts val="2750"/>
              </a:lnSpc>
              <a:spcAft>
                <a:spcPts val="700"/>
              </a:spcAft>
            </a:pPr>
            <a:r>
              <a:rPr lang="en-US" sz="2400" kern="0" spc="-50">
                <a:solidFill>
                  <a:srgbClr val="FFFFFF"/>
                </a:solidFill>
                <a:latin typeface="Segoe Sans Display Semibold" pitchFamily="34" charset="0"/>
                <a:ea typeface="Segoe Sans Display Semibold" pitchFamily="34" charset="-122"/>
                <a:cs typeface="Segoe Sans Display Semibold" pitchFamily="34" charset="-120"/>
              </a:rPr>
              <a:t>aka.ms/LearnMCPServer</a:t>
            </a:r>
            <a:endParaRPr lang="en-US" sz="24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 name="Picture 40" descr="A screenshot of a screen&#10;&#10;AI-generated content may be incorrect.">
            <a:extLst>
              <a:ext uri="{FF2B5EF4-FFF2-40B4-BE49-F238E27FC236}">
                <a16:creationId xmlns:a16="http://schemas.microsoft.com/office/drawing/2014/main" id="{221E09F9-C2D1-3284-6DCA-3E9AD5F91D36}"/>
              </a:ext>
            </a:extLst>
          </p:cNvPr>
          <p:cNvPicPr>
            <a:picLocks noGrp="1" noRot="1" noChangeAspect="1" noMove="1" noResize="1" noEditPoints="1" noAdjustHandles="1" noChangeArrowheads="1" noChangeShapeType="1" noCrop="1"/>
          </p:cNvPicPr>
          <p:nvPr/>
        </p:nvPicPr>
        <p:blipFill>
          <a:blip r:embed="rId3"/>
          <a:stretch>
            <a:fillRect/>
          </a:stretch>
        </p:blipFill>
        <p:spPr>
          <a:xfrm>
            <a:off x="0" y="0"/>
            <a:ext cx="12192000" cy="6858000"/>
          </a:xfrm>
          <a:prstGeom prst="rect">
            <a:avLst/>
          </a:prstGeom>
        </p:spPr>
      </p:pic>
      <p:pic>
        <p:nvPicPr>
          <p:cNvPr id="2" name="Rectangle 34657268" descr="preencoded.png"/>
          <p:cNvPicPr>
            <a:picLocks noChangeAspect="1"/>
          </p:cNvPicPr>
          <p:nvPr/>
        </p:nvPicPr>
        <p:blipFill>
          <a:blip r:embed="rId4"/>
          <a:srcRect/>
          <a:stretch/>
        </p:blipFill>
        <p:spPr>
          <a:xfrm>
            <a:off x="6253162" y="2266804"/>
            <a:ext cx="2870758" cy="2007513"/>
          </a:xfrm>
          <a:prstGeom prst="rect">
            <a:avLst/>
          </a:prstGeom>
        </p:spPr>
      </p:pic>
      <p:pic>
        <p:nvPicPr>
          <p:cNvPr id="3" name="Rectangle 34657270" descr="preencoded.png"/>
          <p:cNvPicPr>
            <a:picLocks noChangeAspect="1"/>
          </p:cNvPicPr>
          <p:nvPr/>
        </p:nvPicPr>
        <p:blipFill>
          <a:blip r:embed="rId5"/>
          <a:srcRect/>
          <a:stretch/>
        </p:blipFill>
        <p:spPr>
          <a:xfrm>
            <a:off x="6253561" y="4556042"/>
            <a:ext cx="2870759" cy="2007513"/>
          </a:xfrm>
          <a:prstGeom prst="rect">
            <a:avLst/>
          </a:prstGeom>
        </p:spPr>
      </p:pic>
      <p:pic>
        <p:nvPicPr>
          <p:cNvPr id="4" name="Rectangle 34657264" descr="preencoded.png"/>
          <p:cNvPicPr>
            <a:picLocks noChangeAspect="1"/>
          </p:cNvPicPr>
          <p:nvPr/>
        </p:nvPicPr>
        <p:blipFill>
          <a:blip r:embed="rId6"/>
          <a:srcRect/>
          <a:stretch/>
        </p:blipFill>
        <p:spPr>
          <a:xfrm>
            <a:off x="6791260" y="2752335"/>
            <a:ext cx="1790809" cy="311775"/>
          </a:xfrm>
          <a:prstGeom prst="rect">
            <a:avLst/>
          </a:prstGeom>
        </p:spPr>
      </p:pic>
      <p:pic>
        <p:nvPicPr>
          <p:cNvPr id="5" name="Rectangle 34657265" descr="preencoded.png"/>
          <p:cNvPicPr>
            <a:picLocks noChangeAspect="1"/>
          </p:cNvPicPr>
          <p:nvPr/>
        </p:nvPicPr>
        <p:blipFill>
          <a:blip r:embed="rId7"/>
          <a:srcRect/>
          <a:stretch/>
        </p:blipFill>
        <p:spPr>
          <a:xfrm>
            <a:off x="6791320" y="3097357"/>
            <a:ext cx="1790809" cy="311775"/>
          </a:xfrm>
          <a:prstGeom prst="rect">
            <a:avLst/>
          </a:prstGeom>
        </p:spPr>
      </p:pic>
      <p:pic>
        <p:nvPicPr>
          <p:cNvPr id="6" name="Rectangle 34657266" descr="preencoded.png"/>
          <p:cNvPicPr>
            <a:picLocks noChangeAspect="1"/>
          </p:cNvPicPr>
          <p:nvPr/>
        </p:nvPicPr>
        <p:blipFill>
          <a:blip r:embed="rId8"/>
          <a:srcRect/>
          <a:stretch/>
        </p:blipFill>
        <p:spPr>
          <a:xfrm>
            <a:off x="6791380" y="3438807"/>
            <a:ext cx="1790809" cy="311775"/>
          </a:xfrm>
          <a:prstGeom prst="rect">
            <a:avLst/>
          </a:prstGeom>
        </p:spPr>
      </p:pic>
      <p:pic>
        <p:nvPicPr>
          <p:cNvPr id="7" name="Rectangle 34657267" descr="preencoded.png"/>
          <p:cNvPicPr>
            <a:picLocks noChangeAspect="1"/>
          </p:cNvPicPr>
          <p:nvPr/>
        </p:nvPicPr>
        <p:blipFill>
          <a:blip r:embed="rId9"/>
          <a:srcRect/>
          <a:stretch/>
        </p:blipFill>
        <p:spPr>
          <a:xfrm>
            <a:off x="3995271" y="2650938"/>
            <a:ext cx="2248323" cy="1619946"/>
          </a:xfrm>
          <a:prstGeom prst="rect">
            <a:avLst/>
          </a:prstGeom>
        </p:spPr>
      </p:pic>
      <p:pic>
        <p:nvPicPr>
          <p:cNvPr id="8" name="image 683" descr="preencoded.png"/>
          <p:cNvPicPr>
            <a:picLocks noChangeAspect="1"/>
          </p:cNvPicPr>
          <p:nvPr/>
        </p:nvPicPr>
        <p:blipFill>
          <a:blip r:embed="rId10"/>
          <a:srcRect/>
          <a:stretch/>
        </p:blipFill>
        <p:spPr>
          <a:xfrm>
            <a:off x="5358257" y="3045045"/>
            <a:ext cx="482744" cy="412919"/>
          </a:xfrm>
          <a:prstGeom prst="rect">
            <a:avLst/>
          </a:prstGeom>
        </p:spPr>
      </p:pic>
      <p:pic>
        <p:nvPicPr>
          <p:cNvPr id="9" name="image 682" descr="preencoded.png"/>
          <p:cNvPicPr>
            <a:picLocks noChangeAspect="1"/>
          </p:cNvPicPr>
          <p:nvPr/>
        </p:nvPicPr>
        <p:blipFill>
          <a:blip r:embed="rId11"/>
          <a:srcRect/>
          <a:stretch/>
        </p:blipFill>
        <p:spPr>
          <a:xfrm>
            <a:off x="4773379" y="3065076"/>
            <a:ext cx="362094" cy="412877"/>
          </a:xfrm>
          <a:prstGeom prst="rect">
            <a:avLst/>
          </a:prstGeom>
        </p:spPr>
      </p:pic>
      <p:pic>
        <p:nvPicPr>
          <p:cNvPr id="10" name="Rectangle 34657141" descr="preencoded.png"/>
          <p:cNvPicPr>
            <a:picLocks noChangeAspect="1"/>
          </p:cNvPicPr>
          <p:nvPr/>
        </p:nvPicPr>
        <p:blipFill>
          <a:blip r:embed="rId12"/>
          <a:srcRect/>
          <a:stretch/>
        </p:blipFill>
        <p:spPr>
          <a:xfrm>
            <a:off x="9152178" y="2650039"/>
            <a:ext cx="2248323" cy="1619945"/>
          </a:xfrm>
          <a:prstGeom prst="rect">
            <a:avLst/>
          </a:prstGeom>
        </p:spPr>
      </p:pic>
      <p:pic>
        <p:nvPicPr>
          <p:cNvPr id="11" name="image 682" descr="preencoded.png"/>
          <p:cNvPicPr>
            <a:picLocks noChangeAspect="1"/>
          </p:cNvPicPr>
          <p:nvPr/>
        </p:nvPicPr>
        <p:blipFill>
          <a:blip r:embed="rId13"/>
          <a:srcRect/>
          <a:stretch/>
        </p:blipFill>
        <p:spPr>
          <a:xfrm>
            <a:off x="10148373" y="3056754"/>
            <a:ext cx="438297" cy="419253"/>
          </a:xfrm>
          <a:prstGeom prst="rect">
            <a:avLst/>
          </a:prstGeom>
        </p:spPr>
      </p:pic>
      <p:pic>
        <p:nvPicPr>
          <p:cNvPr id="12" name="image 682" descr="preencoded.png"/>
          <p:cNvPicPr>
            <a:picLocks noChangeAspect="1"/>
          </p:cNvPicPr>
          <p:nvPr/>
        </p:nvPicPr>
        <p:blipFill>
          <a:blip r:embed="rId14"/>
          <a:srcRect/>
          <a:stretch/>
        </p:blipFill>
        <p:spPr>
          <a:xfrm>
            <a:off x="4273638" y="3061779"/>
            <a:ext cx="374794" cy="412881"/>
          </a:xfrm>
          <a:prstGeom prst="rect">
            <a:avLst/>
          </a:prstGeom>
        </p:spPr>
      </p:pic>
      <p:pic>
        <p:nvPicPr>
          <p:cNvPr id="13" name="Group 2018778794" descr="preencoded.png"/>
          <p:cNvPicPr>
            <a:picLocks noChangeAspect="1"/>
          </p:cNvPicPr>
          <p:nvPr/>
        </p:nvPicPr>
        <p:blipFill>
          <a:blip r:embed="rId15"/>
          <a:srcRect/>
          <a:stretch/>
        </p:blipFill>
        <p:spPr>
          <a:xfrm>
            <a:off x="7146076" y="3901053"/>
            <a:ext cx="1083513" cy="701613"/>
          </a:xfrm>
          <a:prstGeom prst="rect">
            <a:avLst/>
          </a:prstGeom>
        </p:spPr>
      </p:pic>
      <p:pic>
        <p:nvPicPr>
          <p:cNvPr id="14" name="Line 81" descr="preencoded.png"/>
          <p:cNvPicPr>
            <a:picLocks noChangeAspect="1"/>
          </p:cNvPicPr>
          <p:nvPr/>
        </p:nvPicPr>
        <p:blipFill>
          <a:blip r:embed="rId16"/>
          <a:srcRect/>
          <a:stretch/>
        </p:blipFill>
        <p:spPr>
          <a:xfrm>
            <a:off x="6149521" y="3266277"/>
            <a:ext cx="237068" cy="67734"/>
          </a:xfrm>
          <a:prstGeom prst="rect">
            <a:avLst/>
          </a:prstGeom>
        </p:spPr>
      </p:pic>
      <p:pic>
        <p:nvPicPr>
          <p:cNvPr id="15" name="Line 84" descr="preencoded.png"/>
          <p:cNvPicPr>
            <a:picLocks noChangeAspect="1"/>
          </p:cNvPicPr>
          <p:nvPr/>
        </p:nvPicPr>
        <p:blipFill>
          <a:blip r:embed="rId17"/>
          <a:srcRect/>
          <a:stretch/>
        </p:blipFill>
        <p:spPr>
          <a:xfrm>
            <a:off x="9016571" y="3265771"/>
            <a:ext cx="268818" cy="67734"/>
          </a:xfrm>
          <a:prstGeom prst="rect">
            <a:avLst/>
          </a:prstGeom>
        </p:spPr>
      </p:pic>
      <p:pic>
        <p:nvPicPr>
          <p:cNvPr id="16" name="image 682" descr="preencoded.png"/>
          <p:cNvPicPr>
            <a:picLocks noChangeAspect="1"/>
          </p:cNvPicPr>
          <p:nvPr/>
        </p:nvPicPr>
        <p:blipFill>
          <a:blip r:embed="rId18"/>
          <a:srcRect/>
          <a:stretch/>
        </p:blipFill>
        <p:spPr>
          <a:xfrm>
            <a:off x="7082824" y="2314310"/>
            <a:ext cx="450981" cy="374808"/>
          </a:xfrm>
          <a:prstGeom prst="rect">
            <a:avLst/>
          </a:prstGeom>
        </p:spPr>
      </p:pic>
      <p:pic>
        <p:nvPicPr>
          <p:cNvPr id="17" name="image 682" descr="preencoded.png"/>
          <p:cNvPicPr>
            <a:picLocks noChangeAspect="1"/>
          </p:cNvPicPr>
          <p:nvPr/>
        </p:nvPicPr>
        <p:blipFill>
          <a:blip r:embed="rId19"/>
          <a:srcRect/>
          <a:stretch/>
        </p:blipFill>
        <p:spPr>
          <a:xfrm>
            <a:off x="6771192" y="5231613"/>
            <a:ext cx="450985" cy="387508"/>
          </a:xfrm>
          <a:prstGeom prst="rect">
            <a:avLst/>
          </a:prstGeom>
        </p:spPr>
      </p:pic>
      <p:pic>
        <p:nvPicPr>
          <p:cNvPr id="18" name="image 685" descr="preencoded.png"/>
          <p:cNvPicPr>
            <a:picLocks noChangeAspect="1"/>
          </p:cNvPicPr>
          <p:nvPr/>
        </p:nvPicPr>
        <p:blipFill>
          <a:blip r:embed="rId20"/>
          <a:srcRect/>
          <a:stretch/>
        </p:blipFill>
        <p:spPr>
          <a:xfrm>
            <a:off x="8033726" y="5231405"/>
            <a:ext cx="419235" cy="387496"/>
          </a:xfrm>
          <a:prstGeom prst="rect">
            <a:avLst/>
          </a:prstGeom>
        </p:spPr>
      </p:pic>
      <p:pic>
        <p:nvPicPr>
          <p:cNvPr id="19" name="image 684" descr="preencoded.png"/>
          <p:cNvPicPr>
            <a:picLocks noChangeAspect="1"/>
          </p:cNvPicPr>
          <p:nvPr/>
        </p:nvPicPr>
        <p:blipFill>
          <a:blip r:embed="rId21"/>
          <a:srcRect/>
          <a:stretch/>
        </p:blipFill>
        <p:spPr>
          <a:xfrm>
            <a:off x="7481635" y="5231524"/>
            <a:ext cx="355735" cy="387474"/>
          </a:xfrm>
          <a:prstGeom prst="rect">
            <a:avLst/>
          </a:prstGeom>
        </p:spPr>
      </p:pic>
      <p:pic>
        <p:nvPicPr>
          <p:cNvPr id="20" name="image 686" descr="preencoded.png"/>
          <p:cNvPicPr>
            <a:picLocks noChangeAspect="1"/>
          </p:cNvPicPr>
          <p:nvPr/>
        </p:nvPicPr>
        <p:blipFill>
          <a:blip r:embed="rId22"/>
          <a:srcRect/>
          <a:stretch/>
        </p:blipFill>
        <p:spPr>
          <a:xfrm>
            <a:off x="9476195" y="3044325"/>
            <a:ext cx="482744" cy="412919"/>
          </a:xfrm>
          <a:prstGeom prst="rect">
            <a:avLst/>
          </a:prstGeom>
        </p:spPr>
      </p:pic>
      <p:sp>
        <p:nvSpPr>
          <p:cNvPr id="21" name="AI agents"/>
          <p:cNvSpPr/>
          <p:nvPr/>
        </p:nvSpPr>
        <p:spPr>
          <a:xfrm>
            <a:off x="430936" y="453389"/>
            <a:ext cx="1289111" cy="349471"/>
          </a:xfrm>
          <a:prstGeom prst="rect">
            <a:avLst/>
          </a:prstGeom>
          <a:noFill/>
          <a:ln/>
        </p:spPr>
        <p:txBody>
          <a:bodyPr wrap="square" lIns="0" tIns="0" rIns="0" bIns="0" rtlCol="0" anchor="t"/>
          <a:lstStyle/>
          <a:p>
            <a:pPr>
              <a:lnSpc>
                <a:spcPts val="2750"/>
              </a:lnSpc>
              <a:spcAft>
                <a:spcPts val="700"/>
              </a:spcAft>
            </a:pPr>
            <a:r>
              <a:rPr lang="en-US" sz="2400" kern="0" spc="-50">
                <a:solidFill>
                  <a:srgbClr val="FFFFFF"/>
                </a:solidFill>
                <a:latin typeface="Segoe Sans Display Semibold" pitchFamily="34" charset="0"/>
                <a:ea typeface="Segoe Sans Display Semibold" pitchFamily="34" charset="-122"/>
                <a:cs typeface="Segoe Sans Display Semibold" pitchFamily="34" charset="-120"/>
              </a:rPr>
              <a:t>AI agents</a:t>
            </a:r>
            <a:endParaRPr lang="en-US" sz="2400"/>
          </a:p>
        </p:txBody>
      </p:sp>
      <p:sp>
        <p:nvSpPr>
          <p:cNvPr id="24" name="Tool calls to MCP servers"/>
          <p:cNvSpPr/>
          <p:nvPr/>
        </p:nvSpPr>
        <p:spPr>
          <a:xfrm>
            <a:off x="6697020" y="4773704"/>
            <a:ext cx="1968541" cy="235289"/>
          </a:xfrm>
          <a:prstGeom prst="rect">
            <a:avLst/>
          </a:prstGeom>
          <a:noFill/>
          <a:ln/>
        </p:spPr>
        <p:txBody>
          <a:bodyPr wrap="square" lIns="0" tIns="0" rIns="0" bIns="0" rtlCol="0" anchor="t"/>
          <a:lstStyle/>
          <a:p>
            <a:pPr>
              <a:lnSpc>
                <a:spcPts val="1700"/>
              </a:lnSpc>
              <a:spcAft>
                <a:spcPts val="700"/>
              </a:spcAft>
            </a:pPr>
            <a:r>
              <a:rPr lang="en-US" sz="1400">
                <a:solidFill>
                  <a:srgbClr val="000000"/>
                </a:solidFill>
                <a:latin typeface="Segoe Sans Display Regular" pitchFamily="34" charset="0"/>
                <a:ea typeface="Segoe Sans Display Regular" pitchFamily="34" charset="-122"/>
                <a:cs typeface="Segoe Sans Display Regular" pitchFamily="34" charset="-120"/>
              </a:rPr>
              <a:t>Tool calls to MCP servers</a:t>
            </a:r>
            <a:endParaRPr lang="en-US" sz="1400"/>
          </a:p>
        </p:txBody>
      </p:sp>
      <p:sp>
        <p:nvSpPr>
          <p:cNvPr id="25" name="Retrieval"/>
          <p:cNvSpPr/>
          <p:nvPr/>
        </p:nvSpPr>
        <p:spPr>
          <a:xfrm>
            <a:off x="6842204" y="5709154"/>
            <a:ext cx="425473" cy="133421"/>
          </a:xfrm>
          <a:prstGeom prst="rect">
            <a:avLst/>
          </a:prstGeom>
          <a:noFill/>
          <a:ln/>
        </p:spPr>
        <p:txBody>
          <a:bodyPr wrap="square" lIns="0" tIns="0" rIns="0" bIns="0" rtlCol="0" anchor="t"/>
          <a:lstStyle/>
          <a:p>
            <a:pPr>
              <a:lnSpc>
                <a:spcPts val="950"/>
              </a:lnSpc>
              <a:spcAft>
                <a:spcPts val="700"/>
              </a:spcAft>
            </a:pPr>
            <a:r>
              <a:rPr lang="en-US" sz="800">
                <a:solidFill>
                  <a:srgbClr val="000000"/>
                </a:solidFill>
                <a:latin typeface="Segoe Sans Display Semibold" pitchFamily="34" charset="0"/>
                <a:ea typeface="Segoe Sans Display Semibold" pitchFamily="34" charset="-122"/>
                <a:cs typeface="Segoe Sans Display Semibold" pitchFamily="34" charset="-120"/>
              </a:rPr>
              <a:t>Retrieval</a:t>
            </a:r>
            <a:endParaRPr lang="en-US" sz="800"/>
          </a:p>
        </p:txBody>
      </p:sp>
      <p:sp>
        <p:nvSpPr>
          <p:cNvPr id="26" name="Agent"/>
          <p:cNvSpPr/>
          <p:nvPr/>
        </p:nvSpPr>
        <p:spPr>
          <a:xfrm>
            <a:off x="7565627" y="2406686"/>
            <a:ext cx="495341" cy="235033"/>
          </a:xfrm>
          <a:prstGeom prst="rect">
            <a:avLst/>
          </a:prstGeom>
          <a:noFill/>
          <a:ln/>
        </p:spPr>
        <p:txBody>
          <a:bodyPr wrap="square" lIns="0" tIns="0" rIns="0" bIns="0" rtlCol="0" anchor="t"/>
          <a:lstStyle/>
          <a:p>
            <a:pPr>
              <a:lnSpc>
                <a:spcPts val="1700"/>
              </a:lnSpc>
              <a:spcAft>
                <a:spcPts val="700"/>
              </a:spcAft>
            </a:pPr>
            <a:r>
              <a:rPr lang="en-US" sz="1400">
                <a:solidFill>
                  <a:srgbClr val="000000"/>
                </a:solidFill>
                <a:latin typeface="Segoe Sans Display Regular" pitchFamily="34" charset="0"/>
                <a:ea typeface="Segoe Sans Display Regular" pitchFamily="34" charset="-122"/>
                <a:cs typeface="Segoe Sans Display Regular" pitchFamily="34" charset="-120"/>
              </a:rPr>
              <a:t>Agent</a:t>
            </a:r>
            <a:endParaRPr lang="en-US" sz="1400"/>
          </a:p>
        </p:txBody>
      </p:sp>
      <p:sp>
        <p:nvSpPr>
          <p:cNvPr id="27" name="LLM"/>
          <p:cNvSpPr/>
          <p:nvPr/>
        </p:nvSpPr>
        <p:spPr>
          <a:xfrm>
            <a:off x="7541478" y="2823975"/>
            <a:ext cx="317535" cy="203251"/>
          </a:xfrm>
          <a:prstGeom prst="rect">
            <a:avLst/>
          </a:prstGeom>
          <a:noFill/>
          <a:ln/>
        </p:spPr>
        <p:txBody>
          <a:bodyPr wrap="square" lIns="0" tIns="0" rIns="0" bIns="0" rtlCol="0" anchor="t"/>
          <a:lstStyle/>
          <a:p>
            <a:pPr>
              <a:lnSpc>
                <a:spcPts val="1450"/>
              </a:lnSpc>
              <a:spcAft>
                <a:spcPts val="700"/>
              </a:spcAft>
            </a:pPr>
            <a:r>
              <a:rPr lang="en-US" sz="1200">
                <a:solidFill>
                  <a:srgbClr val="FFFFFF"/>
                </a:solidFill>
                <a:latin typeface="Segoe Sans Display Semibold" pitchFamily="34" charset="0"/>
                <a:ea typeface="Segoe Sans Display Semibold" pitchFamily="34" charset="-122"/>
                <a:cs typeface="Segoe Sans Display Semibold" pitchFamily="34" charset="-120"/>
              </a:rPr>
              <a:t>LLM</a:t>
            </a:r>
            <a:endParaRPr lang="en-US" sz="1200"/>
          </a:p>
        </p:txBody>
      </p:sp>
      <p:sp>
        <p:nvSpPr>
          <p:cNvPr id="28" name="Instructions"/>
          <p:cNvSpPr/>
          <p:nvPr/>
        </p:nvSpPr>
        <p:spPr>
          <a:xfrm>
            <a:off x="7268501" y="3168950"/>
            <a:ext cx="850935" cy="203346"/>
          </a:xfrm>
          <a:prstGeom prst="rect">
            <a:avLst/>
          </a:prstGeom>
          <a:noFill/>
          <a:ln/>
        </p:spPr>
        <p:txBody>
          <a:bodyPr wrap="square" lIns="0" tIns="0" rIns="0" bIns="0" rtlCol="0" anchor="t"/>
          <a:lstStyle/>
          <a:p>
            <a:pPr>
              <a:lnSpc>
                <a:spcPts val="1450"/>
              </a:lnSpc>
              <a:spcAft>
                <a:spcPts val="700"/>
              </a:spcAft>
            </a:pPr>
            <a:r>
              <a:rPr lang="en-US" sz="1200">
                <a:solidFill>
                  <a:srgbClr val="FFFFFF"/>
                </a:solidFill>
                <a:latin typeface="Segoe Sans Display Semibold" pitchFamily="34" charset="0"/>
                <a:ea typeface="Segoe Sans Display Semibold" pitchFamily="34" charset="-122"/>
                <a:cs typeface="Segoe Sans Display Semibold" pitchFamily="34" charset="-120"/>
              </a:rPr>
              <a:t>Instructions</a:t>
            </a:r>
            <a:endParaRPr lang="en-US" sz="1200"/>
          </a:p>
        </p:txBody>
      </p:sp>
      <p:sp>
        <p:nvSpPr>
          <p:cNvPr id="29" name="Tools"/>
          <p:cNvSpPr/>
          <p:nvPr/>
        </p:nvSpPr>
        <p:spPr>
          <a:xfrm>
            <a:off x="7506685" y="3510441"/>
            <a:ext cx="381035" cy="203263"/>
          </a:xfrm>
          <a:prstGeom prst="rect">
            <a:avLst/>
          </a:prstGeom>
          <a:noFill/>
          <a:ln/>
        </p:spPr>
        <p:txBody>
          <a:bodyPr wrap="square" lIns="0" tIns="0" rIns="0" bIns="0" rtlCol="0" anchor="t"/>
          <a:lstStyle/>
          <a:p>
            <a:pPr>
              <a:lnSpc>
                <a:spcPts val="1450"/>
              </a:lnSpc>
              <a:spcAft>
                <a:spcPts val="700"/>
              </a:spcAft>
            </a:pPr>
            <a:r>
              <a:rPr lang="en-US" sz="1200">
                <a:solidFill>
                  <a:srgbClr val="FFFFFF"/>
                </a:solidFill>
                <a:latin typeface="Segoe Sans Display Semibold" pitchFamily="34" charset="0"/>
                <a:ea typeface="Segoe Sans Display Semibold" pitchFamily="34" charset="-122"/>
                <a:cs typeface="Segoe Sans Display Semibold" pitchFamily="34" charset="-120"/>
              </a:rPr>
              <a:t>Tools</a:t>
            </a:r>
            <a:endParaRPr lang="en-US" sz="1200"/>
          </a:p>
        </p:txBody>
      </p:sp>
      <p:sp>
        <p:nvSpPr>
          <p:cNvPr id="30" name="Actions"/>
          <p:cNvSpPr/>
          <p:nvPr/>
        </p:nvSpPr>
        <p:spPr>
          <a:xfrm>
            <a:off x="7478033" y="5699021"/>
            <a:ext cx="374673" cy="133412"/>
          </a:xfrm>
          <a:prstGeom prst="rect">
            <a:avLst/>
          </a:prstGeom>
          <a:noFill/>
          <a:ln/>
        </p:spPr>
        <p:txBody>
          <a:bodyPr wrap="square" lIns="0" tIns="0" rIns="0" bIns="0" rtlCol="0" anchor="t"/>
          <a:lstStyle/>
          <a:p>
            <a:pPr>
              <a:lnSpc>
                <a:spcPts val="950"/>
              </a:lnSpc>
              <a:spcAft>
                <a:spcPts val="700"/>
              </a:spcAft>
            </a:pPr>
            <a:r>
              <a:rPr lang="en-US" sz="800">
                <a:solidFill>
                  <a:srgbClr val="000000"/>
                </a:solidFill>
                <a:latin typeface="Segoe Sans Display Semibold" pitchFamily="34" charset="0"/>
                <a:ea typeface="Segoe Sans Display Semibold" pitchFamily="34" charset="-122"/>
                <a:cs typeface="Segoe Sans Display Semibold" pitchFamily="34" charset="-120"/>
              </a:rPr>
              <a:t>Actions</a:t>
            </a:r>
            <a:endParaRPr lang="en-US" sz="800"/>
          </a:p>
        </p:txBody>
      </p:sp>
      <p:sp>
        <p:nvSpPr>
          <p:cNvPr id="31" name="Memory"/>
          <p:cNvSpPr/>
          <p:nvPr/>
        </p:nvSpPr>
        <p:spPr>
          <a:xfrm>
            <a:off x="8083418" y="5708939"/>
            <a:ext cx="412773" cy="133419"/>
          </a:xfrm>
          <a:prstGeom prst="rect">
            <a:avLst/>
          </a:prstGeom>
          <a:noFill/>
          <a:ln/>
        </p:spPr>
        <p:txBody>
          <a:bodyPr wrap="square" lIns="0" tIns="0" rIns="0" bIns="0" rtlCol="0" anchor="t"/>
          <a:lstStyle/>
          <a:p>
            <a:pPr>
              <a:lnSpc>
                <a:spcPts val="950"/>
              </a:lnSpc>
              <a:spcAft>
                <a:spcPts val="700"/>
              </a:spcAft>
            </a:pPr>
            <a:r>
              <a:rPr lang="en-US" sz="800">
                <a:solidFill>
                  <a:srgbClr val="000000"/>
                </a:solidFill>
                <a:latin typeface="Segoe Sans Display Semibold" pitchFamily="34" charset="0"/>
                <a:ea typeface="Segoe Sans Display Semibold" pitchFamily="34" charset="-122"/>
                <a:cs typeface="Segoe Sans Display Semibold" pitchFamily="34" charset="-120"/>
              </a:rPr>
              <a:t>Memory</a:t>
            </a:r>
            <a:endParaRPr lang="en-US" sz="800"/>
          </a:p>
        </p:txBody>
      </p:sp>
      <p:sp>
        <p:nvSpPr>
          <p:cNvPr id="32" name="Input"/>
          <p:cNvSpPr/>
          <p:nvPr/>
        </p:nvSpPr>
        <p:spPr>
          <a:xfrm>
            <a:off x="4311041" y="2762152"/>
            <a:ext cx="431841" cy="235022"/>
          </a:xfrm>
          <a:prstGeom prst="rect">
            <a:avLst/>
          </a:prstGeom>
          <a:noFill/>
          <a:ln/>
        </p:spPr>
        <p:txBody>
          <a:bodyPr wrap="square" lIns="0" tIns="0" rIns="0" bIns="0" rtlCol="0" anchor="t"/>
          <a:lstStyle/>
          <a:p>
            <a:pPr>
              <a:lnSpc>
                <a:spcPts val="1700"/>
              </a:lnSpc>
              <a:spcAft>
                <a:spcPts val="700"/>
              </a:spcAft>
            </a:pPr>
            <a:r>
              <a:rPr lang="en-US" sz="1400">
                <a:solidFill>
                  <a:srgbClr val="000000"/>
                </a:solidFill>
                <a:latin typeface="Segoe Sans Display Regular" pitchFamily="34" charset="0"/>
                <a:ea typeface="Segoe Sans Display Regular" pitchFamily="34" charset="-122"/>
                <a:cs typeface="Segoe Sans Display Regular" pitchFamily="34" charset="-120"/>
              </a:rPr>
              <a:t>Input</a:t>
            </a:r>
            <a:endParaRPr lang="en-US" sz="1400"/>
          </a:p>
        </p:txBody>
      </p:sp>
      <p:sp>
        <p:nvSpPr>
          <p:cNvPr id="33" name="Systemevents"/>
          <p:cNvSpPr/>
          <p:nvPr/>
        </p:nvSpPr>
        <p:spPr>
          <a:xfrm>
            <a:off x="4313679" y="3526106"/>
            <a:ext cx="371329" cy="266763"/>
          </a:xfrm>
          <a:prstGeom prst="rect">
            <a:avLst/>
          </a:prstGeom>
          <a:noFill/>
          <a:ln/>
        </p:spPr>
        <p:txBody>
          <a:bodyPr wrap="square" lIns="0" tIns="0" rIns="0" bIns="0" rtlCol="0" anchor="t"/>
          <a:lstStyle/>
          <a:p>
            <a:pPr>
              <a:lnSpc>
                <a:spcPts val="950"/>
              </a:lnSpc>
              <a:spcAft>
                <a:spcPts val="700"/>
              </a:spcAft>
            </a:pPr>
            <a:r>
              <a:rPr lang="en-US" sz="800">
                <a:solidFill>
                  <a:srgbClr val="000000"/>
                </a:solidFill>
                <a:latin typeface="Segoe Sans Display Semibold" pitchFamily="34" charset="0"/>
                <a:ea typeface="Segoe Sans Display Semibold" pitchFamily="34" charset="-122"/>
                <a:cs typeface="Segoe Sans Display Semibold" pitchFamily="34" charset="-120"/>
              </a:rPr>
              <a:t>System</a:t>
            </a:r>
            <a:br>
              <a:rPr sz="1177"/>
            </a:br>
            <a:r>
              <a:rPr lang="en-US" sz="800">
                <a:solidFill>
                  <a:srgbClr val="000000"/>
                </a:solidFill>
                <a:latin typeface="Segoe Sans Display Semibold" pitchFamily="34" charset="0"/>
                <a:ea typeface="Segoe Sans Display Semibold" pitchFamily="34" charset="-122"/>
                <a:cs typeface="Segoe Sans Display Semibold" pitchFamily="34" charset="-120"/>
              </a:rPr>
              <a:t>events</a:t>
            </a:r>
            <a:endParaRPr lang="en-US" sz="800"/>
          </a:p>
        </p:txBody>
      </p:sp>
      <p:sp>
        <p:nvSpPr>
          <p:cNvPr id="34" name="Usermessages"/>
          <p:cNvSpPr/>
          <p:nvPr/>
        </p:nvSpPr>
        <p:spPr>
          <a:xfrm>
            <a:off x="4844648" y="3525996"/>
            <a:ext cx="473221" cy="266781"/>
          </a:xfrm>
          <a:prstGeom prst="rect">
            <a:avLst/>
          </a:prstGeom>
          <a:noFill/>
          <a:ln/>
        </p:spPr>
        <p:txBody>
          <a:bodyPr wrap="square" lIns="0" tIns="0" rIns="0" bIns="0" rtlCol="0" anchor="t"/>
          <a:lstStyle/>
          <a:p>
            <a:pPr>
              <a:lnSpc>
                <a:spcPts val="950"/>
              </a:lnSpc>
              <a:spcAft>
                <a:spcPts val="700"/>
              </a:spcAft>
            </a:pPr>
            <a:r>
              <a:rPr lang="en-US" sz="800">
                <a:solidFill>
                  <a:srgbClr val="000000"/>
                </a:solidFill>
                <a:latin typeface="Segoe Sans Display Semibold" pitchFamily="34" charset="0"/>
                <a:ea typeface="Segoe Sans Display Semibold" pitchFamily="34" charset="-122"/>
                <a:cs typeface="Segoe Sans Display Semibold" pitchFamily="34" charset="-120"/>
              </a:rPr>
              <a:t>User</a:t>
            </a:r>
            <a:br>
              <a:rPr sz="1177"/>
            </a:br>
            <a:r>
              <a:rPr lang="en-US" sz="800">
                <a:solidFill>
                  <a:srgbClr val="000000"/>
                </a:solidFill>
                <a:latin typeface="Segoe Sans Display Semibold" pitchFamily="34" charset="0"/>
                <a:ea typeface="Segoe Sans Display Semibold" pitchFamily="34" charset="-122"/>
                <a:cs typeface="Segoe Sans Display Semibold" pitchFamily="34" charset="-120"/>
              </a:rPr>
              <a:t>messages</a:t>
            </a:r>
            <a:endParaRPr lang="en-US" sz="800"/>
          </a:p>
        </p:txBody>
      </p:sp>
      <p:sp>
        <p:nvSpPr>
          <p:cNvPr id="35" name="Agentmessages"/>
          <p:cNvSpPr/>
          <p:nvPr/>
        </p:nvSpPr>
        <p:spPr>
          <a:xfrm>
            <a:off x="5460958" y="3525870"/>
            <a:ext cx="581791" cy="266799"/>
          </a:xfrm>
          <a:prstGeom prst="rect">
            <a:avLst/>
          </a:prstGeom>
          <a:noFill/>
          <a:ln/>
        </p:spPr>
        <p:txBody>
          <a:bodyPr wrap="square" lIns="0" tIns="0" rIns="0" bIns="0" rtlCol="0" anchor="t"/>
          <a:lstStyle/>
          <a:p>
            <a:pPr>
              <a:lnSpc>
                <a:spcPts val="950"/>
              </a:lnSpc>
              <a:spcAft>
                <a:spcPts val="700"/>
              </a:spcAft>
            </a:pPr>
            <a:r>
              <a:rPr lang="en-US" sz="800">
                <a:solidFill>
                  <a:srgbClr val="000000"/>
                </a:solidFill>
                <a:latin typeface="Segoe Sans Display Semibold" pitchFamily="34" charset="0"/>
                <a:ea typeface="Segoe Sans Display Semibold" pitchFamily="34" charset="-122"/>
                <a:cs typeface="Segoe Sans Display Semibold" pitchFamily="34" charset="-120"/>
              </a:rPr>
              <a:t>Agent</a:t>
            </a:r>
            <a:br>
              <a:rPr sz="1177"/>
            </a:br>
            <a:r>
              <a:rPr lang="en-US" sz="800">
                <a:solidFill>
                  <a:srgbClr val="000000"/>
                </a:solidFill>
                <a:latin typeface="Segoe Sans Display Semibold" pitchFamily="34" charset="0"/>
                <a:ea typeface="Segoe Sans Display Semibold" pitchFamily="34" charset="-122"/>
                <a:cs typeface="Segoe Sans Display Semibold" pitchFamily="34" charset="-120"/>
              </a:rPr>
              <a:t>messages</a:t>
            </a:r>
            <a:endParaRPr lang="en-US" sz="800"/>
          </a:p>
        </p:txBody>
      </p:sp>
      <p:sp>
        <p:nvSpPr>
          <p:cNvPr id="36" name="Agentmessages"/>
          <p:cNvSpPr/>
          <p:nvPr/>
        </p:nvSpPr>
        <p:spPr>
          <a:xfrm>
            <a:off x="9556386" y="3525872"/>
            <a:ext cx="542866" cy="266793"/>
          </a:xfrm>
          <a:prstGeom prst="rect">
            <a:avLst/>
          </a:prstGeom>
          <a:noFill/>
          <a:ln/>
        </p:spPr>
        <p:txBody>
          <a:bodyPr wrap="square" lIns="0" tIns="0" rIns="0" bIns="0" rtlCol="0" anchor="t"/>
          <a:lstStyle/>
          <a:p>
            <a:pPr>
              <a:lnSpc>
                <a:spcPts val="950"/>
              </a:lnSpc>
              <a:spcAft>
                <a:spcPts val="700"/>
              </a:spcAft>
            </a:pPr>
            <a:r>
              <a:rPr lang="en-US" sz="800">
                <a:solidFill>
                  <a:srgbClr val="000000"/>
                </a:solidFill>
                <a:latin typeface="Segoe Sans Display Semibold" pitchFamily="34" charset="0"/>
                <a:ea typeface="Segoe Sans Display Semibold" pitchFamily="34" charset="-122"/>
                <a:cs typeface="Segoe Sans Display Semibold" pitchFamily="34" charset="-120"/>
              </a:rPr>
              <a:t>Agent</a:t>
            </a:r>
            <a:br>
              <a:rPr sz="1177"/>
            </a:br>
            <a:r>
              <a:rPr lang="en-US" sz="800">
                <a:solidFill>
                  <a:srgbClr val="000000"/>
                </a:solidFill>
                <a:latin typeface="Segoe Sans Display Semibold" pitchFamily="34" charset="0"/>
                <a:ea typeface="Segoe Sans Display Semibold" pitchFamily="34" charset="-122"/>
                <a:cs typeface="Segoe Sans Display Semibold" pitchFamily="34" charset="-120"/>
              </a:rPr>
              <a:t>messages</a:t>
            </a:r>
            <a:endParaRPr lang="en-US" sz="800"/>
          </a:p>
        </p:txBody>
      </p:sp>
      <p:sp>
        <p:nvSpPr>
          <p:cNvPr id="37" name="Tool results"/>
          <p:cNvSpPr/>
          <p:nvPr/>
        </p:nvSpPr>
        <p:spPr>
          <a:xfrm>
            <a:off x="10283113" y="3525775"/>
            <a:ext cx="376055" cy="266763"/>
          </a:xfrm>
          <a:prstGeom prst="rect">
            <a:avLst/>
          </a:prstGeom>
          <a:noFill/>
          <a:ln/>
        </p:spPr>
        <p:txBody>
          <a:bodyPr wrap="square" lIns="0" tIns="0" rIns="0" bIns="0" rtlCol="0" anchor="t"/>
          <a:lstStyle/>
          <a:p>
            <a:pPr>
              <a:lnSpc>
                <a:spcPts val="950"/>
              </a:lnSpc>
              <a:spcAft>
                <a:spcPts val="700"/>
              </a:spcAft>
            </a:pPr>
            <a:r>
              <a:rPr lang="en-US" sz="800">
                <a:solidFill>
                  <a:srgbClr val="000000"/>
                </a:solidFill>
                <a:latin typeface="Segoe Sans Display Semibold" pitchFamily="34" charset="0"/>
                <a:ea typeface="Segoe Sans Display Semibold" pitchFamily="34" charset="-122"/>
                <a:cs typeface="Segoe Sans Display Semibold" pitchFamily="34" charset="-120"/>
              </a:rPr>
              <a:t>Tool results</a:t>
            </a:r>
            <a:endParaRPr lang="en-US" sz="800"/>
          </a:p>
        </p:txBody>
      </p:sp>
      <p:sp>
        <p:nvSpPr>
          <p:cNvPr id="38" name="Output"/>
          <p:cNvSpPr/>
          <p:nvPr/>
        </p:nvSpPr>
        <p:spPr>
          <a:xfrm>
            <a:off x="9470267" y="2761225"/>
            <a:ext cx="584241" cy="235049"/>
          </a:xfrm>
          <a:prstGeom prst="rect">
            <a:avLst/>
          </a:prstGeom>
          <a:noFill/>
          <a:ln/>
        </p:spPr>
        <p:txBody>
          <a:bodyPr wrap="square" lIns="0" tIns="0" rIns="0" bIns="0" rtlCol="0" anchor="t"/>
          <a:lstStyle/>
          <a:p>
            <a:pPr>
              <a:lnSpc>
                <a:spcPts val="1700"/>
              </a:lnSpc>
              <a:spcAft>
                <a:spcPts val="700"/>
              </a:spcAft>
            </a:pPr>
            <a:r>
              <a:rPr lang="en-US" sz="1400">
                <a:solidFill>
                  <a:srgbClr val="000000"/>
                </a:solidFill>
                <a:latin typeface="Segoe Sans Display Regular" pitchFamily="34" charset="0"/>
                <a:ea typeface="Segoe Sans Display Regular" pitchFamily="34" charset="-122"/>
                <a:cs typeface="Segoe Sans Display Regular" pitchFamily="34" charset="-120"/>
              </a:rPr>
              <a:t>Output</a:t>
            </a:r>
            <a:endParaRPr lang="en-US" sz="1400"/>
          </a:p>
        </p:txBody>
      </p:sp>
      <p:sp>
        <p:nvSpPr>
          <p:cNvPr id="43" name="AI agents are programs powered by models that a user can interact with AI agents use language models for natural language capabilities and knowledge Trained on generic web content Training stopped when model released">
            <a:extLst>
              <a:ext uri="{FF2B5EF4-FFF2-40B4-BE49-F238E27FC236}">
                <a16:creationId xmlns:a16="http://schemas.microsoft.com/office/drawing/2014/main" id="{5A42DB14-32ED-E7CC-353C-2FF84D26F6C8}"/>
              </a:ext>
            </a:extLst>
          </p:cNvPr>
          <p:cNvSpPr/>
          <p:nvPr/>
        </p:nvSpPr>
        <p:spPr>
          <a:xfrm>
            <a:off x="418565" y="2513163"/>
            <a:ext cx="3014533" cy="1252422"/>
          </a:xfrm>
          <a:prstGeom prst="rect">
            <a:avLst/>
          </a:prstGeom>
          <a:noFill/>
          <a:ln/>
        </p:spPr>
        <p:txBody>
          <a:bodyPr wrap="square" lIns="0" tIns="0" rIns="0" bIns="0" rtlCol="0" anchor="t"/>
          <a:lstStyle/>
          <a:p>
            <a:pPr>
              <a:lnSpc>
                <a:spcPts val="1700"/>
              </a:lnSpc>
              <a:spcAft>
                <a:spcPts val="700"/>
              </a:spcAft>
            </a:pPr>
            <a:r>
              <a:rPr lang="en-US" sz="1400">
                <a:solidFill>
                  <a:srgbClr val="000000"/>
                </a:solidFill>
                <a:latin typeface="Segoe Sans Display Regular" pitchFamily="34" charset="0"/>
                <a:ea typeface="Segoe Sans Display Regular" pitchFamily="34" charset="-122"/>
                <a:cs typeface="Segoe Sans Display Regular" pitchFamily="34" charset="-120"/>
              </a:rPr>
              <a:t>AI agents are programs powered by models that a user can interact with.
AI agents use language models for natural language capabilities and knowledge.
</a:t>
            </a:r>
            <a:endParaRPr lang="en-US" sz="1400"/>
          </a:p>
        </p:txBody>
      </p:sp>
      <p:sp>
        <p:nvSpPr>
          <p:cNvPr id="44" name="AI agents">
            <a:extLst>
              <a:ext uri="{FF2B5EF4-FFF2-40B4-BE49-F238E27FC236}">
                <a16:creationId xmlns:a16="http://schemas.microsoft.com/office/drawing/2014/main" id="{C55ADC29-2257-C5A3-491F-DF91AC779579}"/>
              </a:ext>
            </a:extLst>
          </p:cNvPr>
          <p:cNvSpPr/>
          <p:nvPr/>
        </p:nvSpPr>
        <p:spPr>
          <a:xfrm>
            <a:off x="418498" y="2129593"/>
            <a:ext cx="882692" cy="241452"/>
          </a:xfrm>
          <a:prstGeom prst="rect">
            <a:avLst/>
          </a:prstGeom>
          <a:noFill/>
          <a:ln/>
        </p:spPr>
        <p:txBody>
          <a:bodyPr wrap="square" lIns="0" tIns="0" rIns="0" bIns="0" rtlCol="0" anchor="t"/>
          <a:lstStyle/>
          <a:p>
            <a:pPr>
              <a:lnSpc>
                <a:spcPts val="1915"/>
              </a:lnSpc>
            </a:pPr>
            <a:r>
              <a:rPr lang="en-US" sz="1600">
                <a:solidFill>
                  <a:srgbClr val="161616"/>
                </a:solidFill>
                <a:latin typeface="Segoe UI Semibold" pitchFamily="34" charset="0"/>
                <a:ea typeface="Segoe UI Semibold" pitchFamily="34" charset="-122"/>
                <a:cs typeface="Segoe UI Semibold" pitchFamily="34" charset="-120"/>
              </a:rPr>
              <a:t>AI agents</a:t>
            </a:r>
            <a:endParaRPr lang="en-US" sz="1600"/>
          </a:p>
        </p:txBody>
      </p:sp>
      <p:sp>
        <p:nvSpPr>
          <p:cNvPr id="45" name="TextBox 44">
            <a:extLst>
              <a:ext uri="{FF2B5EF4-FFF2-40B4-BE49-F238E27FC236}">
                <a16:creationId xmlns:a16="http://schemas.microsoft.com/office/drawing/2014/main" id="{5157C53D-5F08-473A-5469-B42F800A4CF1}"/>
              </a:ext>
            </a:extLst>
          </p:cNvPr>
          <p:cNvSpPr txBox="1"/>
          <p:nvPr/>
        </p:nvSpPr>
        <p:spPr>
          <a:xfrm>
            <a:off x="430936" y="3886018"/>
            <a:ext cx="3522306" cy="523220"/>
          </a:xfrm>
          <a:prstGeom prst="rect">
            <a:avLst/>
          </a:prstGeom>
          <a:noFill/>
        </p:spPr>
        <p:txBody>
          <a:bodyPr wrap="square">
            <a:spAutoFit/>
          </a:bodyPr>
          <a:lstStyle/>
          <a:p>
            <a:pPr marL="228611" indent="-228611">
              <a:buFont typeface="Arial" panose="020B0604020202020204" pitchFamily="34" charset="0"/>
              <a:buChar char="•"/>
            </a:pPr>
            <a:r>
              <a:rPr lang="en-US" sz="1400">
                <a:solidFill>
                  <a:srgbClr val="000000"/>
                </a:solidFill>
                <a:latin typeface="Segoe Sans Display Regular" pitchFamily="34" charset="0"/>
                <a:ea typeface="Segoe Sans Display Regular" pitchFamily="34" charset="-122"/>
              </a:rPr>
              <a:t>Trained on generic web content
Training stopped when model released</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descr="A screenshot of a screen&#10;&#10;AI-generated content may be incorrect.">
            <a:extLst>
              <a:ext uri="{FF2B5EF4-FFF2-40B4-BE49-F238E27FC236}">
                <a16:creationId xmlns:a16="http://schemas.microsoft.com/office/drawing/2014/main" id="{78D0DD74-D659-661D-02DA-C3B770BF1AA3}"/>
              </a:ext>
            </a:extLst>
          </p:cNvPr>
          <p:cNvPicPr>
            <a:picLocks noGrp="1" noRot="1" noChangeAspect="1" noMove="1" noResize="1" noEditPoints="1" noAdjustHandles="1" noChangeArrowheads="1" noChangeShapeType="1" noCrop="1"/>
          </p:cNvPicPr>
          <p:nvPr/>
        </p:nvPicPr>
        <p:blipFill>
          <a:blip r:embed="rId3"/>
          <a:stretch>
            <a:fillRect/>
          </a:stretch>
        </p:blipFill>
        <p:spPr>
          <a:xfrm>
            <a:off x="0" y="0"/>
            <a:ext cx="12192000" cy="6858000"/>
          </a:xfrm>
          <a:prstGeom prst="rect">
            <a:avLst/>
          </a:prstGeom>
        </p:spPr>
      </p:pic>
      <p:pic>
        <p:nvPicPr>
          <p:cNvPr id="2" name="Rectangle 34657138" descr="preencoded.png"/>
          <p:cNvPicPr>
            <a:picLocks noChangeAspect="1"/>
          </p:cNvPicPr>
          <p:nvPr/>
        </p:nvPicPr>
        <p:blipFill>
          <a:blip r:embed="rId4"/>
          <a:srcRect/>
          <a:stretch/>
        </p:blipFill>
        <p:spPr>
          <a:xfrm>
            <a:off x="4566606" y="2589740"/>
            <a:ext cx="3404283" cy="2337909"/>
          </a:xfrm>
          <a:prstGeom prst="rect">
            <a:avLst/>
          </a:prstGeom>
        </p:spPr>
      </p:pic>
      <p:pic>
        <p:nvPicPr>
          <p:cNvPr id="3" name="Rectangle 34657139" descr="preencoded.png"/>
          <p:cNvPicPr>
            <a:picLocks noChangeAspect="1"/>
          </p:cNvPicPr>
          <p:nvPr/>
        </p:nvPicPr>
        <p:blipFill>
          <a:blip r:embed="rId5"/>
          <a:srcRect/>
          <a:stretch/>
        </p:blipFill>
        <p:spPr>
          <a:xfrm>
            <a:off x="4818373" y="3345175"/>
            <a:ext cx="2908429" cy="369315"/>
          </a:xfrm>
          <a:prstGeom prst="rect">
            <a:avLst/>
          </a:prstGeom>
        </p:spPr>
      </p:pic>
      <p:pic>
        <p:nvPicPr>
          <p:cNvPr id="4" name="Rectangle 34657140" descr="preencoded.png"/>
          <p:cNvPicPr>
            <a:picLocks noChangeAspect="1"/>
          </p:cNvPicPr>
          <p:nvPr/>
        </p:nvPicPr>
        <p:blipFill>
          <a:blip r:embed="rId6"/>
          <a:srcRect/>
          <a:stretch/>
        </p:blipFill>
        <p:spPr>
          <a:xfrm>
            <a:off x="4818446" y="3760605"/>
            <a:ext cx="2908429" cy="369315"/>
          </a:xfrm>
          <a:prstGeom prst="rect">
            <a:avLst/>
          </a:prstGeom>
        </p:spPr>
      </p:pic>
      <p:pic>
        <p:nvPicPr>
          <p:cNvPr id="5" name="Rectangle 34657131" descr="preencoded.png"/>
          <p:cNvPicPr>
            <a:picLocks noChangeAspect="1"/>
          </p:cNvPicPr>
          <p:nvPr/>
        </p:nvPicPr>
        <p:blipFill>
          <a:blip r:embed="rId7"/>
          <a:srcRect/>
          <a:stretch/>
        </p:blipFill>
        <p:spPr>
          <a:xfrm>
            <a:off x="7930754" y="2589152"/>
            <a:ext cx="3404282" cy="2337909"/>
          </a:xfrm>
          <a:prstGeom prst="rect">
            <a:avLst/>
          </a:prstGeom>
        </p:spPr>
      </p:pic>
      <p:pic>
        <p:nvPicPr>
          <p:cNvPr id="6" name="Rectangle 34657136" descr="preencoded.png"/>
          <p:cNvPicPr>
            <a:picLocks noChangeAspect="1"/>
          </p:cNvPicPr>
          <p:nvPr/>
        </p:nvPicPr>
        <p:blipFill>
          <a:blip r:embed="rId8"/>
          <a:srcRect/>
          <a:stretch/>
        </p:blipFill>
        <p:spPr>
          <a:xfrm>
            <a:off x="8182521" y="3344588"/>
            <a:ext cx="2908429" cy="369315"/>
          </a:xfrm>
          <a:prstGeom prst="rect">
            <a:avLst/>
          </a:prstGeom>
        </p:spPr>
      </p:pic>
      <p:pic>
        <p:nvPicPr>
          <p:cNvPr id="7" name="Rectangle 34657137" descr="preencoded.png"/>
          <p:cNvPicPr>
            <a:picLocks noChangeAspect="1"/>
          </p:cNvPicPr>
          <p:nvPr/>
        </p:nvPicPr>
        <p:blipFill>
          <a:blip r:embed="rId9"/>
          <a:srcRect/>
          <a:stretch/>
        </p:blipFill>
        <p:spPr>
          <a:xfrm>
            <a:off x="8182594" y="3760017"/>
            <a:ext cx="2908429" cy="369315"/>
          </a:xfrm>
          <a:prstGeom prst="rect">
            <a:avLst/>
          </a:prstGeom>
        </p:spPr>
      </p:pic>
      <p:sp>
        <p:nvSpPr>
          <p:cNvPr id="8" name="MCP clients"/>
          <p:cNvSpPr/>
          <p:nvPr/>
        </p:nvSpPr>
        <p:spPr>
          <a:xfrm>
            <a:off x="4820836" y="2744852"/>
            <a:ext cx="1092242" cy="241489"/>
          </a:xfrm>
          <a:prstGeom prst="rect">
            <a:avLst/>
          </a:prstGeom>
          <a:noFill/>
          <a:ln/>
        </p:spPr>
        <p:txBody>
          <a:bodyPr wrap="square" lIns="0" tIns="0" rIns="0" bIns="0" rtlCol="0" anchor="t"/>
          <a:lstStyle/>
          <a:p>
            <a:pPr>
              <a:lnSpc>
                <a:spcPts val="1915"/>
              </a:lnSpc>
            </a:pPr>
            <a:r>
              <a:rPr lang="en-US" sz="1600">
                <a:solidFill>
                  <a:srgbClr val="161616"/>
                </a:solidFill>
                <a:latin typeface="Segoe UI Semibold" pitchFamily="34" charset="0"/>
                <a:ea typeface="Segoe UI Semibold" pitchFamily="34" charset="-122"/>
                <a:cs typeface="Segoe UI Semibold" pitchFamily="34" charset="-120"/>
              </a:rPr>
              <a:t>MCP clients</a:t>
            </a:r>
            <a:endParaRPr lang="en-US" sz="1600"/>
          </a:p>
        </p:txBody>
      </p:sp>
      <p:sp>
        <p:nvSpPr>
          <p:cNvPr id="9" name="MCP Servers"/>
          <p:cNvSpPr/>
          <p:nvPr/>
        </p:nvSpPr>
        <p:spPr>
          <a:xfrm>
            <a:off x="430936" y="453304"/>
            <a:ext cx="1765361" cy="349555"/>
          </a:xfrm>
          <a:prstGeom prst="rect">
            <a:avLst/>
          </a:prstGeom>
          <a:noFill/>
          <a:ln/>
        </p:spPr>
        <p:txBody>
          <a:bodyPr wrap="square" lIns="0" tIns="0" rIns="0" bIns="0" rtlCol="0" anchor="t"/>
          <a:lstStyle/>
          <a:p>
            <a:pPr>
              <a:lnSpc>
                <a:spcPts val="2750"/>
              </a:lnSpc>
              <a:spcAft>
                <a:spcPts val="700"/>
              </a:spcAft>
            </a:pPr>
            <a:r>
              <a:rPr lang="en-US" sz="2400" kern="0" spc="-50">
                <a:solidFill>
                  <a:srgbClr val="FFFFFF"/>
                </a:solidFill>
                <a:latin typeface="Segoe Sans Display Semibold" pitchFamily="34" charset="0"/>
                <a:ea typeface="Segoe Sans Display Semibold" pitchFamily="34" charset="-122"/>
                <a:cs typeface="Segoe Sans Display Semibold" pitchFamily="34" charset="-120"/>
              </a:rPr>
              <a:t>MCP Servers</a:t>
            </a:r>
            <a:endParaRPr lang="en-US" sz="2400"/>
          </a:p>
        </p:txBody>
      </p:sp>
      <p:sp>
        <p:nvSpPr>
          <p:cNvPr id="10" name="Model Context Protocol MCP is an open protocol standardizing how AI apps and agents call tools  knowledge via a clientserver model Its a standard interface so your agent can talk to many servers enabling you to bring in outside context"/>
          <p:cNvSpPr/>
          <p:nvPr/>
        </p:nvSpPr>
        <p:spPr>
          <a:xfrm>
            <a:off x="485135" y="2513063"/>
            <a:ext cx="3514922" cy="1483188"/>
          </a:xfrm>
          <a:prstGeom prst="rect">
            <a:avLst/>
          </a:prstGeom>
          <a:noFill/>
          <a:ln/>
        </p:spPr>
        <p:txBody>
          <a:bodyPr wrap="square" lIns="0" tIns="0" rIns="0" bIns="0" rtlCol="0" anchor="t"/>
          <a:lstStyle/>
          <a:p>
            <a:pPr>
              <a:lnSpc>
                <a:spcPts val="1700"/>
              </a:lnSpc>
              <a:spcAft>
                <a:spcPts val="700"/>
              </a:spcAft>
            </a:pPr>
            <a:r>
              <a:rPr lang="en-US" sz="1400">
                <a:solidFill>
                  <a:srgbClr val="000000"/>
                </a:solidFill>
                <a:latin typeface="Segoe Sans Display Regular" pitchFamily="34" charset="0"/>
                <a:ea typeface="Segoe Sans Display Regular" pitchFamily="34" charset="-122"/>
                <a:cs typeface="Segoe Sans Display Regular" pitchFamily="34" charset="-120"/>
              </a:rPr>
              <a:t>Model Context Protocol (MCP) is an open protocol standardizing how AI apps and agents call tools &amp; knowledge via a client–server model. It’s a standard interface so your agent can talk to many servers, enabling you to bring in outside context.</a:t>
            </a:r>
            <a:endParaRPr lang="en-US" sz="1400"/>
          </a:p>
        </p:txBody>
      </p:sp>
      <p:sp>
        <p:nvSpPr>
          <p:cNvPr id="11" name="MCP servers"/>
          <p:cNvSpPr/>
          <p:nvPr/>
        </p:nvSpPr>
        <p:spPr>
          <a:xfrm>
            <a:off x="485068" y="2129534"/>
            <a:ext cx="1155742" cy="241499"/>
          </a:xfrm>
          <a:prstGeom prst="rect">
            <a:avLst/>
          </a:prstGeom>
          <a:noFill/>
          <a:ln/>
        </p:spPr>
        <p:txBody>
          <a:bodyPr wrap="square" lIns="0" tIns="0" rIns="0" bIns="0" rtlCol="0" anchor="t"/>
          <a:lstStyle/>
          <a:p>
            <a:pPr>
              <a:lnSpc>
                <a:spcPts val="1915"/>
              </a:lnSpc>
            </a:pPr>
            <a:r>
              <a:rPr lang="en-US" sz="1600">
                <a:solidFill>
                  <a:srgbClr val="161616"/>
                </a:solidFill>
                <a:latin typeface="Segoe UI Semibold" pitchFamily="34" charset="0"/>
                <a:ea typeface="Segoe UI Semibold" pitchFamily="34" charset="-122"/>
                <a:cs typeface="Segoe UI Semibold" pitchFamily="34" charset="-120"/>
              </a:rPr>
              <a:t>MCP servers</a:t>
            </a:r>
            <a:endParaRPr lang="en-US" sz="1600"/>
          </a:p>
        </p:txBody>
      </p:sp>
      <p:sp>
        <p:nvSpPr>
          <p:cNvPr id="12" name="Reliable grounding Composable workflows across servers Portability across MCP clients"/>
          <p:cNvSpPr/>
          <p:nvPr/>
        </p:nvSpPr>
        <p:spPr>
          <a:xfrm>
            <a:off x="485519" y="4715115"/>
            <a:ext cx="3602380" cy="968887"/>
          </a:xfrm>
          <a:prstGeom prst="rect">
            <a:avLst/>
          </a:prstGeom>
          <a:noFill/>
          <a:ln/>
        </p:spPr>
        <p:txBody>
          <a:bodyPr wrap="square" lIns="0" tIns="0" rIns="0" bIns="0" rtlCol="0" anchor="t"/>
          <a:lstStyle/>
          <a:p>
            <a:pPr marL="285750" indent="-285750">
              <a:lnSpc>
                <a:spcPts val="1700"/>
              </a:lnSpc>
              <a:spcAft>
                <a:spcPts val="700"/>
              </a:spcAft>
              <a:buFont typeface="Arial" panose="020B0604020202020204" pitchFamily="34" charset="0"/>
              <a:buChar char="•"/>
            </a:pPr>
            <a:r>
              <a:rPr lang="en-US" sz="1400">
                <a:solidFill>
                  <a:srgbClr val="000000"/>
                </a:solidFill>
                <a:latin typeface="Segoe Sans Display Regular" pitchFamily="34" charset="0"/>
                <a:ea typeface="Segoe Sans Display Regular" pitchFamily="34" charset="-122"/>
                <a:cs typeface="Segoe Sans Display Regular" pitchFamily="34" charset="-120"/>
              </a:rPr>
              <a:t>Reliable grounding
Composable workflows across servers
Portability across MCP clients</a:t>
            </a:r>
            <a:endParaRPr lang="en-US" sz="1400"/>
          </a:p>
        </p:txBody>
      </p:sp>
      <p:sp>
        <p:nvSpPr>
          <p:cNvPr id="13" name="Why MCP servers matter"/>
          <p:cNvSpPr/>
          <p:nvPr/>
        </p:nvSpPr>
        <p:spPr>
          <a:xfrm>
            <a:off x="485459" y="4369547"/>
            <a:ext cx="3602258" cy="267327"/>
          </a:xfrm>
          <a:prstGeom prst="rect">
            <a:avLst/>
          </a:prstGeom>
          <a:noFill/>
          <a:ln/>
        </p:spPr>
        <p:txBody>
          <a:bodyPr wrap="square" lIns="0" tIns="0" rIns="0" bIns="0" rtlCol="0" anchor="t"/>
          <a:lstStyle/>
          <a:p>
            <a:pPr>
              <a:lnSpc>
                <a:spcPts val="1915"/>
              </a:lnSpc>
            </a:pPr>
            <a:r>
              <a:rPr lang="en-US" sz="1600">
                <a:solidFill>
                  <a:srgbClr val="161616"/>
                </a:solidFill>
                <a:latin typeface="Segoe UI Semibold" pitchFamily="34" charset="0"/>
                <a:ea typeface="Segoe UI Semibold" pitchFamily="34" charset="-122"/>
                <a:cs typeface="Segoe UI Semibold" pitchFamily="34" charset="-120"/>
              </a:rPr>
              <a:t>Why MCP servers matter:</a:t>
            </a:r>
            <a:endParaRPr lang="en-US" sz="1600"/>
          </a:p>
        </p:txBody>
      </p:sp>
      <p:sp>
        <p:nvSpPr>
          <p:cNvPr id="14" name="MCP clients invoke capabilities"/>
          <p:cNvSpPr/>
          <p:nvPr/>
        </p:nvSpPr>
        <p:spPr>
          <a:xfrm>
            <a:off x="4692150" y="4741217"/>
            <a:ext cx="2654874" cy="235411"/>
          </a:xfrm>
          <a:prstGeom prst="rect">
            <a:avLst/>
          </a:prstGeom>
          <a:noFill/>
          <a:ln/>
        </p:spPr>
        <p:txBody>
          <a:bodyPr wrap="square" lIns="0" tIns="0" rIns="0" bIns="0" rtlCol="0" anchor="t"/>
          <a:lstStyle/>
          <a:p>
            <a:pPr>
              <a:lnSpc>
                <a:spcPts val="1700"/>
              </a:lnSpc>
              <a:spcAft>
                <a:spcPts val="700"/>
              </a:spcAft>
            </a:pPr>
            <a:r>
              <a:rPr lang="en-US" sz="1400">
                <a:solidFill>
                  <a:srgbClr val="000000"/>
                </a:solidFill>
                <a:latin typeface="Segoe Sans Display Regular" pitchFamily="34" charset="0"/>
                <a:ea typeface="Segoe Sans Display Regular" pitchFamily="34" charset="-122"/>
                <a:cs typeface="Segoe Sans Display Regular" pitchFamily="34" charset="-120"/>
              </a:rPr>
              <a:t>MCP clients invoke capabilities</a:t>
            </a:r>
            <a:endParaRPr lang="en-US" sz="1400"/>
          </a:p>
        </p:txBody>
      </p:sp>
      <p:sp>
        <p:nvSpPr>
          <p:cNvPr id="15" name="MCP servers expose capabilities"/>
          <p:cNvSpPr/>
          <p:nvPr/>
        </p:nvSpPr>
        <p:spPr>
          <a:xfrm>
            <a:off x="8065115" y="4740618"/>
            <a:ext cx="2708936" cy="235421"/>
          </a:xfrm>
          <a:prstGeom prst="rect">
            <a:avLst/>
          </a:prstGeom>
          <a:noFill/>
          <a:ln/>
        </p:spPr>
        <p:txBody>
          <a:bodyPr wrap="square" lIns="0" tIns="0" rIns="0" bIns="0" rtlCol="0" anchor="t"/>
          <a:lstStyle/>
          <a:p>
            <a:pPr>
              <a:lnSpc>
                <a:spcPts val="1700"/>
              </a:lnSpc>
              <a:spcAft>
                <a:spcPts val="700"/>
              </a:spcAft>
            </a:pPr>
            <a:r>
              <a:rPr lang="en-US" sz="1400">
                <a:solidFill>
                  <a:srgbClr val="000000"/>
                </a:solidFill>
                <a:latin typeface="Segoe Sans Display Regular" pitchFamily="34" charset="0"/>
                <a:ea typeface="Segoe Sans Display Regular" pitchFamily="34" charset="-122"/>
                <a:cs typeface="Segoe Sans Display Regular" pitchFamily="34" charset="-120"/>
              </a:rPr>
              <a:t>MCP servers expose capabilities</a:t>
            </a:r>
            <a:endParaRPr lang="en-US" sz="1400"/>
          </a:p>
        </p:txBody>
      </p:sp>
      <p:sp>
        <p:nvSpPr>
          <p:cNvPr id="16" name="MCP servers"/>
          <p:cNvSpPr/>
          <p:nvPr/>
        </p:nvSpPr>
        <p:spPr>
          <a:xfrm>
            <a:off x="8184984" y="2744255"/>
            <a:ext cx="1155742" cy="241499"/>
          </a:xfrm>
          <a:prstGeom prst="rect">
            <a:avLst/>
          </a:prstGeom>
          <a:noFill/>
          <a:ln/>
        </p:spPr>
        <p:txBody>
          <a:bodyPr wrap="square" lIns="0" tIns="0" rIns="0" bIns="0" rtlCol="0" anchor="t"/>
          <a:lstStyle/>
          <a:p>
            <a:pPr>
              <a:lnSpc>
                <a:spcPts val="1915"/>
              </a:lnSpc>
            </a:pPr>
            <a:r>
              <a:rPr lang="en-US" sz="1600">
                <a:solidFill>
                  <a:srgbClr val="161616"/>
                </a:solidFill>
                <a:latin typeface="Segoe UI Semibold" pitchFamily="34" charset="0"/>
                <a:ea typeface="Segoe UI Semibold" pitchFamily="34" charset="-122"/>
                <a:cs typeface="Segoe UI Semibold" pitchFamily="34" charset="-120"/>
              </a:rPr>
              <a:t>MCP servers</a:t>
            </a:r>
            <a:endParaRPr lang="en-US" sz="1600"/>
          </a:p>
        </p:txBody>
      </p:sp>
      <p:sp>
        <p:nvSpPr>
          <p:cNvPr id="17" name="IDE agents"/>
          <p:cNvSpPr/>
          <p:nvPr/>
        </p:nvSpPr>
        <p:spPr>
          <a:xfrm>
            <a:off x="5904263" y="3429210"/>
            <a:ext cx="749335" cy="203329"/>
          </a:xfrm>
          <a:prstGeom prst="rect">
            <a:avLst/>
          </a:prstGeom>
          <a:noFill/>
          <a:ln/>
        </p:spPr>
        <p:txBody>
          <a:bodyPr wrap="square" lIns="0" tIns="0" rIns="0" bIns="0" rtlCol="0" anchor="t"/>
          <a:lstStyle/>
          <a:p>
            <a:pPr>
              <a:lnSpc>
                <a:spcPts val="1450"/>
              </a:lnSpc>
              <a:spcAft>
                <a:spcPts val="700"/>
              </a:spcAft>
            </a:pPr>
            <a:r>
              <a:rPr lang="en-US" sz="1200">
                <a:solidFill>
                  <a:srgbClr val="FFFFFF"/>
                </a:solidFill>
                <a:latin typeface="Segoe Sans Display Semibold" pitchFamily="34" charset="0"/>
                <a:ea typeface="Segoe Sans Display Semibold" pitchFamily="34" charset="-122"/>
                <a:cs typeface="Segoe Sans Display Semibold" pitchFamily="34" charset="-120"/>
              </a:rPr>
              <a:t>IDE agents</a:t>
            </a:r>
            <a:endParaRPr lang="en-US" sz="1200"/>
          </a:p>
        </p:txBody>
      </p:sp>
      <p:sp>
        <p:nvSpPr>
          <p:cNvPr id="18" name="Server tools"/>
          <p:cNvSpPr/>
          <p:nvPr/>
        </p:nvSpPr>
        <p:spPr>
          <a:xfrm>
            <a:off x="9217611" y="3428614"/>
            <a:ext cx="850935" cy="203346"/>
          </a:xfrm>
          <a:prstGeom prst="rect">
            <a:avLst/>
          </a:prstGeom>
          <a:noFill/>
          <a:ln/>
        </p:spPr>
        <p:txBody>
          <a:bodyPr wrap="square" lIns="0" tIns="0" rIns="0" bIns="0" rtlCol="0" anchor="t"/>
          <a:lstStyle/>
          <a:p>
            <a:pPr>
              <a:lnSpc>
                <a:spcPts val="1450"/>
              </a:lnSpc>
              <a:spcAft>
                <a:spcPts val="700"/>
              </a:spcAft>
            </a:pPr>
            <a:r>
              <a:rPr lang="en-US" sz="1200">
                <a:solidFill>
                  <a:srgbClr val="FFFFFF"/>
                </a:solidFill>
                <a:latin typeface="Segoe Sans Display Semibold" pitchFamily="34" charset="0"/>
                <a:ea typeface="Segoe Sans Display Semibold" pitchFamily="34" charset="-122"/>
                <a:cs typeface="Segoe Sans Display Semibold" pitchFamily="34" charset="-120"/>
              </a:rPr>
              <a:t>Server tools</a:t>
            </a:r>
            <a:endParaRPr lang="en-US" sz="1200"/>
          </a:p>
        </p:txBody>
      </p:sp>
      <p:sp>
        <p:nvSpPr>
          <p:cNvPr id="19" name="Microsoft knowledge"/>
          <p:cNvSpPr/>
          <p:nvPr/>
        </p:nvSpPr>
        <p:spPr>
          <a:xfrm>
            <a:off x="8897008" y="3843988"/>
            <a:ext cx="1498635" cy="203458"/>
          </a:xfrm>
          <a:prstGeom prst="rect">
            <a:avLst/>
          </a:prstGeom>
          <a:noFill/>
          <a:ln/>
        </p:spPr>
        <p:txBody>
          <a:bodyPr wrap="square" lIns="0" tIns="0" rIns="0" bIns="0" rtlCol="0" anchor="t"/>
          <a:lstStyle/>
          <a:p>
            <a:pPr>
              <a:lnSpc>
                <a:spcPts val="1450"/>
              </a:lnSpc>
              <a:spcAft>
                <a:spcPts val="700"/>
              </a:spcAft>
            </a:pPr>
            <a:r>
              <a:rPr lang="en-US" sz="1200">
                <a:solidFill>
                  <a:srgbClr val="FFFFFF"/>
                </a:solidFill>
                <a:latin typeface="Segoe Sans Display Semibold" pitchFamily="34" charset="0"/>
                <a:ea typeface="Segoe Sans Display Semibold" pitchFamily="34" charset="-122"/>
                <a:cs typeface="Segoe Sans Display Semibold" pitchFamily="34" charset="-120"/>
              </a:rPr>
              <a:t>Microsoft knowledge</a:t>
            </a:r>
            <a:endParaRPr lang="en-US" sz="1200"/>
          </a:p>
        </p:txBody>
      </p:sp>
      <p:sp>
        <p:nvSpPr>
          <p:cNvPr id="20" name="Apps"/>
          <p:cNvSpPr/>
          <p:nvPr/>
        </p:nvSpPr>
        <p:spPr>
          <a:xfrm>
            <a:off x="6094835" y="3844674"/>
            <a:ext cx="374685" cy="203262"/>
          </a:xfrm>
          <a:prstGeom prst="rect">
            <a:avLst/>
          </a:prstGeom>
          <a:noFill/>
          <a:ln/>
        </p:spPr>
        <p:txBody>
          <a:bodyPr wrap="square" lIns="0" tIns="0" rIns="0" bIns="0" rtlCol="0" anchor="t"/>
          <a:lstStyle/>
          <a:p>
            <a:pPr>
              <a:lnSpc>
                <a:spcPts val="1450"/>
              </a:lnSpc>
              <a:spcAft>
                <a:spcPts val="700"/>
              </a:spcAft>
            </a:pPr>
            <a:r>
              <a:rPr lang="en-US" sz="1200">
                <a:solidFill>
                  <a:srgbClr val="FFFFFF"/>
                </a:solidFill>
                <a:latin typeface="Segoe Sans Display Semibold" pitchFamily="34" charset="0"/>
                <a:ea typeface="Segoe Sans Display Semibold" pitchFamily="34" charset="-122"/>
                <a:cs typeface="Segoe Sans Display Semibold" pitchFamily="34" charset="-120"/>
              </a:rPr>
              <a:t>Apps</a:t>
            </a:r>
            <a:endParaRPr lang="en-US" sz="12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screen shot of a computer&#10;&#10;AI-generated content may be incorrect.">
            <a:extLst>
              <a:ext uri="{FF2B5EF4-FFF2-40B4-BE49-F238E27FC236}">
                <a16:creationId xmlns:a16="http://schemas.microsoft.com/office/drawing/2014/main" id="{45379878-FEF7-940B-EA66-1894CBAB8255}"/>
              </a:ext>
            </a:extLst>
          </p:cNvPr>
          <p:cNvPicPr>
            <a:picLocks noGrp="1" noRot="1" noChangeAspect="1" noMove="1" noResize="1" noEditPoints="1" noAdjustHandles="1" noChangeArrowheads="1" noChangeShapeType="1" noCrop="1"/>
          </p:cNvPicPr>
          <p:nvPr/>
        </p:nvPicPr>
        <p:blipFill>
          <a:blip r:embed="rId3"/>
          <a:stretch>
            <a:fillRect/>
          </a:stretch>
        </p:blipFill>
        <p:spPr>
          <a:xfrm>
            <a:off x="0" y="0"/>
            <a:ext cx="12192000" cy="6858000"/>
          </a:xfrm>
          <a:prstGeom prst="rect">
            <a:avLst/>
          </a:prstGeom>
        </p:spPr>
      </p:pic>
      <p:sp>
        <p:nvSpPr>
          <p:cNvPr id="2" name="Microsoft Learn MCP Server"/>
          <p:cNvSpPr/>
          <p:nvPr/>
        </p:nvSpPr>
        <p:spPr>
          <a:xfrm>
            <a:off x="430936" y="452945"/>
            <a:ext cx="3854511" cy="349915"/>
          </a:xfrm>
          <a:prstGeom prst="rect">
            <a:avLst/>
          </a:prstGeom>
          <a:noFill/>
          <a:ln/>
        </p:spPr>
        <p:txBody>
          <a:bodyPr wrap="square" lIns="0" tIns="0" rIns="0" bIns="0" rtlCol="0" anchor="t"/>
          <a:lstStyle/>
          <a:p>
            <a:pPr>
              <a:lnSpc>
                <a:spcPts val="2750"/>
              </a:lnSpc>
              <a:spcAft>
                <a:spcPts val="700"/>
              </a:spcAft>
            </a:pPr>
            <a:r>
              <a:rPr lang="en-US" sz="2400" kern="0" spc="-50">
                <a:solidFill>
                  <a:srgbClr val="FFFFFF"/>
                </a:solidFill>
                <a:latin typeface="Segoe Sans Display Semibold" pitchFamily="34" charset="0"/>
                <a:ea typeface="Segoe Sans Display Semibold" pitchFamily="34" charset="-122"/>
                <a:cs typeface="Segoe Sans Display Semibold" pitchFamily="34" charset="-120"/>
              </a:rPr>
              <a:t>Microsoft Learn MCP Server</a:t>
            </a:r>
            <a:endParaRPr lang="en-US" sz="2400"/>
          </a:p>
        </p:txBody>
      </p:sp>
      <p:sp>
        <p:nvSpPr>
          <p:cNvPr id="3" name="The Microsoft Learn MCP Server is a remote MCP Server that enables clients like GitHub Copilot and other AI agents to bring trusted and up-to-date information directly from Microsoft Learn Microsofts official documentation It supports streamable http tran"/>
          <p:cNvSpPr/>
          <p:nvPr/>
        </p:nvSpPr>
        <p:spPr>
          <a:xfrm>
            <a:off x="479836" y="2138483"/>
            <a:ext cx="3363353" cy="2482601"/>
          </a:xfrm>
          <a:prstGeom prst="rect">
            <a:avLst/>
          </a:prstGeom>
          <a:noFill/>
          <a:ln/>
        </p:spPr>
        <p:txBody>
          <a:bodyPr wrap="square" lIns="0" tIns="0" rIns="0" bIns="0" rtlCol="0" anchor="t"/>
          <a:lstStyle/>
          <a:p>
            <a:pPr>
              <a:lnSpc>
                <a:spcPts val="1700"/>
              </a:lnSpc>
              <a:spcAft>
                <a:spcPts val="700"/>
              </a:spcAft>
            </a:pPr>
            <a:r>
              <a:rPr lang="en-US" sz="1400">
                <a:solidFill>
                  <a:srgbClr val="000000"/>
                </a:solidFill>
                <a:latin typeface="Segoe Sans Display Regular" pitchFamily="34" charset="0"/>
                <a:ea typeface="Segoe Sans Display Regular" pitchFamily="34" charset="-122"/>
                <a:cs typeface="Segoe Sans Display Regular" pitchFamily="34" charset="-120"/>
              </a:rPr>
              <a:t>The Microsoft Learn MCP Server is a remote MCP Server that enables clients like GitHub Copilot and other AI agents to bring trusted and up-to-date information directly from Microsoft Learn, Microsoft’s official documentation. </a:t>
            </a:r>
            <a:br>
              <a:rPr sz="1177"/>
            </a:br>
            <a:br>
              <a:rPr sz="1177"/>
            </a:br>
            <a:r>
              <a:rPr lang="en-US" sz="1400">
                <a:solidFill>
                  <a:srgbClr val="000000"/>
                </a:solidFill>
                <a:latin typeface="Segoe Sans Display Regular" pitchFamily="34" charset="0"/>
                <a:ea typeface="Segoe Sans Display Regular" pitchFamily="34" charset="-122"/>
                <a:cs typeface="Segoe Sans Display Regular" pitchFamily="34" charset="-120"/>
              </a:rPr>
              <a:t>It supports streamable http transport, which is lightweight for clients to use and doesn’t require custom connectors or extra components.</a:t>
            </a:r>
            <a:endParaRPr lang="en-US" sz="1400"/>
          </a:p>
        </p:txBody>
      </p:sp>
      <p:sp>
        <p:nvSpPr>
          <p:cNvPr id="4" name="Full technical documentationWhen broader context is needed the Learn MCP Server can fetch complete pages giving agents more contextual information with microsoft_docs_fetch tool"/>
          <p:cNvSpPr/>
          <p:nvPr/>
        </p:nvSpPr>
        <p:spPr>
          <a:xfrm>
            <a:off x="5987385" y="3640054"/>
            <a:ext cx="4791891" cy="915945"/>
          </a:xfrm>
          <a:prstGeom prst="rect">
            <a:avLst/>
          </a:prstGeom>
          <a:noFill/>
          <a:ln/>
        </p:spPr>
        <p:txBody>
          <a:bodyPr wrap="square" lIns="0" tIns="0" rIns="0" bIns="0" rtlCol="0" anchor="t"/>
          <a:lstStyle/>
          <a:p>
            <a:pPr>
              <a:lnSpc>
                <a:spcPts val="1700"/>
              </a:lnSpc>
              <a:spcAft>
                <a:spcPts val="700"/>
              </a:spcAft>
            </a:pPr>
            <a:r>
              <a:rPr lang="en-US" sz="1400">
                <a:solidFill>
                  <a:srgbClr val="000000"/>
                </a:solidFill>
                <a:latin typeface="Segoe Sans Display Semibold" pitchFamily="34" charset="0"/>
                <a:ea typeface="Segoe Sans Display Semibold" pitchFamily="34" charset="-122"/>
                <a:cs typeface="Segoe Sans Display Semibold" pitchFamily="34" charset="-120"/>
              </a:rPr>
              <a:t>Full technical documentation</a:t>
            </a:r>
            <a:br>
              <a:rPr sz="1177"/>
            </a:br>
            <a:r>
              <a:rPr lang="en-US" sz="1400">
                <a:solidFill>
                  <a:srgbClr val="000000"/>
                </a:solidFill>
                <a:latin typeface="Segoe Sans Display Regular" pitchFamily="34" charset="0"/>
                <a:ea typeface="Segoe Sans Display Regular" pitchFamily="34" charset="-122"/>
                <a:cs typeface="Segoe Sans Display Regular" pitchFamily="34" charset="-120"/>
              </a:rPr>
              <a:t>When broader context is needed, the Learn MCP Server can fetch complete pages, giving agents more contextual information with microsoft_docs_fetch tool.</a:t>
            </a:r>
            <a:endParaRPr lang="en-US" sz="1400"/>
          </a:p>
        </p:txBody>
      </p:sp>
      <p:sp>
        <p:nvSpPr>
          <p:cNvPr id="5" name="Focused excerptsThe server can search Microsoft content and return up to 10 chunks of high-quality information using microsoft_docs_search tool Content chunks include a title URL and self-contained passage"/>
          <p:cNvSpPr/>
          <p:nvPr/>
        </p:nvSpPr>
        <p:spPr>
          <a:xfrm>
            <a:off x="5987106" y="2513056"/>
            <a:ext cx="5324361" cy="915945"/>
          </a:xfrm>
          <a:prstGeom prst="rect">
            <a:avLst/>
          </a:prstGeom>
          <a:noFill/>
          <a:ln/>
        </p:spPr>
        <p:txBody>
          <a:bodyPr wrap="square" lIns="0" tIns="0" rIns="0" bIns="0" rtlCol="0" anchor="t"/>
          <a:lstStyle/>
          <a:p>
            <a:pPr>
              <a:lnSpc>
                <a:spcPts val="1700"/>
              </a:lnSpc>
              <a:spcAft>
                <a:spcPts val="700"/>
              </a:spcAft>
            </a:pPr>
            <a:r>
              <a:rPr lang="en-US" sz="1400">
                <a:solidFill>
                  <a:srgbClr val="000000"/>
                </a:solidFill>
                <a:latin typeface="Segoe Sans Display Semibold" pitchFamily="34" charset="0"/>
                <a:ea typeface="Segoe Sans Display Semibold" pitchFamily="34" charset="-122"/>
                <a:cs typeface="Segoe Sans Display Semibold" pitchFamily="34" charset="-120"/>
              </a:rPr>
              <a:t>Focused excerpts</a:t>
            </a:r>
            <a:br>
              <a:rPr sz="1177"/>
            </a:br>
            <a:r>
              <a:rPr lang="en-US" sz="1400">
                <a:solidFill>
                  <a:srgbClr val="000000"/>
                </a:solidFill>
                <a:latin typeface="Segoe Sans Display Regular" pitchFamily="34" charset="0"/>
                <a:ea typeface="Segoe Sans Display Regular" pitchFamily="34" charset="-122"/>
                <a:cs typeface="Segoe Sans Display Regular" pitchFamily="34" charset="-120"/>
              </a:rPr>
              <a:t>The server can search Microsoft content and return up to 10 chunks of high-quality information using microsoft_docs_search tool. Content chunks include a title, URL, and self-contained passage.</a:t>
            </a:r>
            <a:endParaRPr lang="en-US" sz="1400"/>
          </a:p>
        </p:txBody>
      </p:sp>
      <p:sp>
        <p:nvSpPr>
          <p:cNvPr id="6" name="Learn MCP gives AI agents tools to surface the right information"/>
          <p:cNvSpPr/>
          <p:nvPr/>
        </p:nvSpPr>
        <p:spPr>
          <a:xfrm>
            <a:off x="5957070" y="2137652"/>
            <a:ext cx="5025406" cy="446659"/>
          </a:xfrm>
          <a:prstGeom prst="rect">
            <a:avLst/>
          </a:prstGeom>
          <a:noFill/>
          <a:ln/>
        </p:spPr>
        <p:txBody>
          <a:bodyPr wrap="square" lIns="0" tIns="0" rIns="0" bIns="0" rtlCol="0" anchor="t"/>
          <a:lstStyle/>
          <a:p>
            <a:pPr>
              <a:lnSpc>
                <a:spcPts val="1700"/>
              </a:lnSpc>
              <a:spcAft>
                <a:spcPts val="700"/>
              </a:spcAft>
            </a:pPr>
            <a:r>
              <a:rPr lang="en-US" sz="1400">
                <a:solidFill>
                  <a:srgbClr val="000000"/>
                </a:solidFill>
                <a:latin typeface="Segoe Sans Display Regular" pitchFamily="34" charset="0"/>
                <a:ea typeface="Segoe Sans Display Regular" pitchFamily="34" charset="-122"/>
                <a:cs typeface="Segoe Sans Display Regular" pitchFamily="34" charset="-120"/>
              </a:rPr>
              <a:t>Learn MCP gives AI agents tools to surface the right information:</a:t>
            </a:r>
            <a:endParaRPr lang="en-US" sz="1400"/>
          </a:p>
        </p:txBody>
      </p:sp>
      <p:sp>
        <p:nvSpPr>
          <p:cNvPr id="7" name="TextBox 3">
            <a:extLst>
              <a:ext uri="{FF2B5EF4-FFF2-40B4-BE49-F238E27FC236}">
                <a16:creationId xmlns:a16="http://schemas.microsoft.com/office/drawing/2014/main" id="{0E726611-3F9C-F12C-C0D9-2A84155465FE}"/>
              </a:ext>
            </a:extLst>
          </p:cNvPr>
          <p:cNvSpPr txBox="1"/>
          <p:nvPr/>
        </p:nvSpPr>
        <p:spPr>
          <a:xfrm>
            <a:off x="5957070" y="4717203"/>
            <a:ext cx="5025406" cy="1138773"/>
          </a:xfrm>
          <a:prstGeom prst="rect">
            <a:avLst/>
          </a:prstGeom>
          <a:noFill/>
        </p:spPr>
        <p:txBody>
          <a:bodyPr wrap="square" lIns="60960" tIns="30480" rIns="60960" bIns="30480" anchor="t">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sz="1400">
                <a:solidFill>
                  <a:srgbClr val="000000"/>
                </a:solidFill>
                <a:latin typeface="Segoe Sans Display Semibold" pitchFamily="34" charset="0"/>
                <a:cs typeface="Segoe Sans Display Semibold" pitchFamily="34" charset="-120"/>
              </a:rPr>
              <a:t>Code samples</a:t>
            </a:r>
            <a:br>
              <a:rPr lang="en-US" sz="1400">
                <a:solidFill>
                  <a:srgbClr val="000000"/>
                </a:solidFill>
                <a:latin typeface="Segoe Sans Display Semibold" pitchFamily="34" charset="0"/>
                <a:cs typeface="Segoe Sans Display Semibold" pitchFamily="34" charset="-120"/>
              </a:rPr>
            </a:br>
            <a:r>
              <a:rPr lang="en-US" sz="1400">
                <a:solidFill>
                  <a:srgbClr val="000000"/>
                </a:solidFill>
                <a:latin typeface="Segoe Sans Display Regular" pitchFamily="34" charset="0"/>
                <a:ea typeface="Segoe Sans Display Regular" pitchFamily="34" charset="-122"/>
              </a:rPr>
              <a:t>The server returns relevant, language-specific code snippets from Microsoft Learn with the </a:t>
            </a:r>
            <a:r>
              <a:rPr lang="en-US" sz="1400" err="1">
                <a:solidFill>
                  <a:srgbClr val="000000"/>
                </a:solidFill>
                <a:latin typeface="Segoe Sans Display Regular" pitchFamily="34" charset="0"/>
                <a:ea typeface="Segoe Sans Display Regular" pitchFamily="34" charset="-122"/>
              </a:rPr>
              <a:t>microsoft_code_sample_search</a:t>
            </a:r>
            <a:r>
              <a:rPr lang="en-US" sz="1400">
                <a:solidFill>
                  <a:srgbClr val="000000"/>
                </a:solidFill>
                <a:latin typeface="Segoe Sans Display Regular" pitchFamily="34" charset="0"/>
                <a:ea typeface="Segoe Sans Display Regular" pitchFamily="34" charset="-122"/>
              </a:rPr>
              <a:t> tool, helping agents surface accurate code for scenarios like deployments, scripting, or configuration.</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descr="A screen shot of a computer&#10;&#10;AI-generated content may be incorrect.">
            <a:extLst>
              <a:ext uri="{FF2B5EF4-FFF2-40B4-BE49-F238E27FC236}">
                <a16:creationId xmlns:a16="http://schemas.microsoft.com/office/drawing/2014/main" id="{63E3154D-DF67-EAB3-7044-68BA8918E62B}"/>
              </a:ext>
            </a:extLst>
          </p:cNvPr>
          <p:cNvPicPr>
            <a:picLocks noGrp="1" noRot="1" noChangeAspect="1" noMove="1" noResize="1" noEditPoints="1" noAdjustHandles="1" noChangeArrowheads="1" noChangeShapeType="1" noCrop="1"/>
          </p:cNvPicPr>
          <p:nvPr/>
        </p:nvPicPr>
        <p:blipFill>
          <a:blip r:embed="rId3"/>
          <a:stretch>
            <a:fillRect/>
          </a:stretch>
        </p:blipFill>
        <p:spPr>
          <a:xfrm>
            <a:off x="0" y="0"/>
            <a:ext cx="12192000" cy="6858000"/>
          </a:xfrm>
          <a:prstGeom prst="rect">
            <a:avLst/>
          </a:prstGeom>
        </p:spPr>
      </p:pic>
      <p:pic>
        <p:nvPicPr>
          <p:cNvPr id="2" name="Checkbox/Checked/16/Regular" descr="preencoded.png"/>
          <p:cNvPicPr>
            <a:picLocks noChangeAspect="1"/>
          </p:cNvPicPr>
          <p:nvPr/>
        </p:nvPicPr>
        <p:blipFill>
          <a:blip r:embed="rId4"/>
          <a:srcRect/>
          <a:stretch/>
        </p:blipFill>
        <p:spPr>
          <a:xfrm>
            <a:off x="5957787" y="1696508"/>
            <a:ext cx="304907" cy="304907"/>
          </a:xfrm>
          <a:prstGeom prst="rect">
            <a:avLst/>
          </a:prstGeom>
        </p:spPr>
      </p:pic>
      <p:pic>
        <p:nvPicPr>
          <p:cNvPr id="3" name="Panel/Right/Contract/24/Regular" descr="preencoded.png"/>
          <p:cNvPicPr>
            <a:picLocks noChangeAspect="1"/>
          </p:cNvPicPr>
          <p:nvPr/>
        </p:nvPicPr>
        <p:blipFill>
          <a:blip r:embed="rId5"/>
          <a:srcRect/>
          <a:stretch/>
        </p:blipFill>
        <p:spPr>
          <a:xfrm>
            <a:off x="8624787" y="1696037"/>
            <a:ext cx="317611" cy="317611"/>
          </a:xfrm>
          <a:prstGeom prst="rect">
            <a:avLst/>
          </a:prstGeom>
        </p:spPr>
      </p:pic>
      <p:pic>
        <p:nvPicPr>
          <p:cNvPr id="4" name="Process - 16 px" descr="preencoded.png"/>
          <p:cNvPicPr>
            <a:picLocks noChangeAspect="1"/>
          </p:cNvPicPr>
          <p:nvPr/>
        </p:nvPicPr>
        <p:blipFill>
          <a:blip r:embed="rId6"/>
          <a:srcRect/>
          <a:stretch/>
        </p:blipFill>
        <p:spPr>
          <a:xfrm>
            <a:off x="534887" y="1697506"/>
            <a:ext cx="304853" cy="304853"/>
          </a:xfrm>
          <a:prstGeom prst="rect">
            <a:avLst/>
          </a:prstGeom>
        </p:spPr>
      </p:pic>
      <p:pic>
        <p:nvPicPr>
          <p:cNvPr id="5" name="Data Treemap/20/Regular" descr="preencoded.png"/>
          <p:cNvPicPr>
            <a:picLocks noChangeAspect="1"/>
          </p:cNvPicPr>
          <p:nvPr/>
        </p:nvPicPr>
        <p:blipFill>
          <a:blip r:embed="rId7"/>
          <a:srcRect/>
          <a:stretch/>
        </p:blipFill>
        <p:spPr>
          <a:xfrm>
            <a:off x="3252687" y="1696979"/>
            <a:ext cx="304907" cy="304907"/>
          </a:xfrm>
          <a:prstGeom prst="rect">
            <a:avLst/>
          </a:prstGeom>
        </p:spPr>
      </p:pic>
      <p:sp>
        <p:nvSpPr>
          <p:cNvPr id="6" name="Why use the Learn MCP server"/>
          <p:cNvSpPr/>
          <p:nvPr/>
        </p:nvSpPr>
        <p:spPr>
          <a:xfrm>
            <a:off x="458928" y="427529"/>
            <a:ext cx="4362511" cy="350003"/>
          </a:xfrm>
          <a:prstGeom prst="rect">
            <a:avLst/>
          </a:prstGeom>
          <a:noFill/>
          <a:ln/>
        </p:spPr>
        <p:txBody>
          <a:bodyPr wrap="square" lIns="0" tIns="0" rIns="0" bIns="0" rtlCol="0" anchor="t"/>
          <a:lstStyle/>
          <a:p>
            <a:pPr>
              <a:lnSpc>
                <a:spcPts val="2750"/>
              </a:lnSpc>
              <a:spcAft>
                <a:spcPts val="700"/>
              </a:spcAft>
            </a:pPr>
            <a:r>
              <a:rPr lang="en-US" sz="2400" kern="0" spc="-50">
                <a:solidFill>
                  <a:srgbClr val="FFFFFF"/>
                </a:solidFill>
                <a:latin typeface="Segoe Sans Display Semibold" pitchFamily="34" charset="0"/>
                <a:ea typeface="Segoe Sans Display Semibold" pitchFamily="34" charset="-122"/>
                <a:cs typeface="Segoe Sans Display Semibold" pitchFamily="34" charset="-120"/>
              </a:rPr>
              <a:t>Why use the Learn MCP server? </a:t>
            </a:r>
            <a:endParaRPr lang="en-US" sz="2400"/>
          </a:p>
        </p:txBody>
      </p:sp>
      <p:sp>
        <p:nvSpPr>
          <p:cNvPr id="7" name="Focus"/>
          <p:cNvSpPr/>
          <p:nvPr/>
        </p:nvSpPr>
        <p:spPr>
          <a:xfrm>
            <a:off x="447604" y="2149075"/>
            <a:ext cx="488991" cy="235032"/>
          </a:xfrm>
          <a:prstGeom prst="rect">
            <a:avLst/>
          </a:prstGeom>
          <a:noFill/>
          <a:ln/>
        </p:spPr>
        <p:txBody>
          <a:bodyPr wrap="square" lIns="0" tIns="0" rIns="0" bIns="0" rtlCol="0" anchor="t"/>
          <a:lstStyle/>
          <a:p>
            <a:pPr>
              <a:lnSpc>
                <a:spcPts val="1700"/>
              </a:lnSpc>
              <a:spcAft>
                <a:spcPts val="700"/>
              </a:spcAft>
            </a:pPr>
            <a:r>
              <a:rPr lang="en-US" sz="1400">
                <a:solidFill>
                  <a:srgbClr val="000000"/>
                </a:solidFill>
                <a:latin typeface="Segoe Sans Display Semibold" pitchFamily="34" charset="0"/>
                <a:ea typeface="Segoe Sans Display Semibold" pitchFamily="34" charset="-122"/>
                <a:cs typeface="Segoe Sans Display Semibold" pitchFamily="34" charset="-120"/>
              </a:rPr>
              <a:t>Focus</a:t>
            </a:r>
            <a:endParaRPr lang="en-US" sz="1400"/>
          </a:p>
        </p:txBody>
      </p:sp>
      <p:sp>
        <p:nvSpPr>
          <p:cNvPr id="8" name="Always fresh"/>
          <p:cNvSpPr/>
          <p:nvPr/>
        </p:nvSpPr>
        <p:spPr>
          <a:xfrm>
            <a:off x="3199163" y="2148498"/>
            <a:ext cx="1035091" cy="235129"/>
          </a:xfrm>
          <a:prstGeom prst="rect">
            <a:avLst/>
          </a:prstGeom>
          <a:noFill/>
          <a:ln/>
        </p:spPr>
        <p:txBody>
          <a:bodyPr wrap="square" lIns="0" tIns="0" rIns="0" bIns="0" rtlCol="0" anchor="t"/>
          <a:lstStyle/>
          <a:p>
            <a:pPr>
              <a:lnSpc>
                <a:spcPts val="1700"/>
              </a:lnSpc>
              <a:spcAft>
                <a:spcPts val="700"/>
              </a:spcAft>
            </a:pPr>
            <a:r>
              <a:rPr lang="en-US" sz="1400">
                <a:solidFill>
                  <a:srgbClr val="000000"/>
                </a:solidFill>
                <a:latin typeface="Segoe Sans Display Semibold" pitchFamily="34" charset="0"/>
                <a:ea typeface="Segoe Sans Display Semibold" pitchFamily="34" charset="-122"/>
                <a:cs typeface="Segoe Sans Display Semibold" pitchFamily="34" charset="-120"/>
              </a:rPr>
              <a:t>Always fresh</a:t>
            </a:r>
            <a:endParaRPr lang="en-US" sz="1400"/>
          </a:p>
        </p:txBody>
      </p:sp>
      <p:sp>
        <p:nvSpPr>
          <p:cNvPr id="9" name="Accurate answers"/>
          <p:cNvSpPr/>
          <p:nvPr/>
        </p:nvSpPr>
        <p:spPr>
          <a:xfrm>
            <a:off x="5977152" y="2147943"/>
            <a:ext cx="1447841" cy="235199"/>
          </a:xfrm>
          <a:prstGeom prst="rect">
            <a:avLst/>
          </a:prstGeom>
          <a:noFill/>
          <a:ln/>
        </p:spPr>
        <p:txBody>
          <a:bodyPr wrap="square" lIns="0" tIns="0" rIns="0" bIns="0" rtlCol="0" anchor="t"/>
          <a:lstStyle/>
          <a:p>
            <a:pPr>
              <a:lnSpc>
                <a:spcPts val="1700"/>
              </a:lnSpc>
              <a:spcAft>
                <a:spcPts val="700"/>
              </a:spcAft>
            </a:pPr>
            <a:r>
              <a:rPr lang="en-US" sz="1400">
                <a:solidFill>
                  <a:srgbClr val="000000"/>
                </a:solidFill>
                <a:latin typeface="Segoe Sans Display Semibold" pitchFamily="34" charset="0"/>
                <a:ea typeface="Segoe Sans Display Semibold" pitchFamily="34" charset="-122"/>
                <a:cs typeface="Segoe Sans Display Semibold" pitchFamily="34" charset="-120"/>
              </a:rPr>
              <a:t>Accurate answers</a:t>
            </a:r>
            <a:endParaRPr lang="en-US" sz="1400"/>
          </a:p>
        </p:txBody>
      </p:sp>
      <p:sp>
        <p:nvSpPr>
          <p:cNvPr id="10" name="Composable workflow"/>
          <p:cNvSpPr/>
          <p:nvPr/>
        </p:nvSpPr>
        <p:spPr>
          <a:xfrm>
            <a:off x="8688763" y="2147401"/>
            <a:ext cx="1835191" cy="235267"/>
          </a:xfrm>
          <a:prstGeom prst="rect">
            <a:avLst/>
          </a:prstGeom>
          <a:noFill/>
          <a:ln/>
        </p:spPr>
        <p:txBody>
          <a:bodyPr wrap="square" lIns="0" tIns="0" rIns="0" bIns="0" rtlCol="0" anchor="t"/>
          <a:lstStyle/>
          <a:p>
            <a:pPr>
              <a:lnSpc>
                <a:spcPts val="1700"/>
              </a:lnSpc>
              <a:spcAft>
                <a:spcPts val="700"/>
              </a:spcAft>
            </a:pPr>
            <a:r>
              <a:rPr lang="en-US" sz="1400">
                <a:solidFill>
                  <a:srgbClr val="000000"/>
                </a:solidFill>
                <a:latin typeface="Segoe Sans Display Semibold" pitchFamily="34" charset="0"/>
                <a:ea typeface="Segoe Sans Display Semibold" pitchFamily="34" charset="-122"/>
                <a:cs typeface="Segoe Sans Display Semibold" pitchFamily="34" charset="-120"/>
              </a:rPr>
              <a:t>Composable workflow</a:t>
            </a:r>
            <a:endParaRPr lang="en-US" sz="1400"/>
          </a:p>
        </p:txBody>
      </p:sp>
      <p:sp>
        <p:nvSpPr>
          <p:cNvPr id="11" name="Docs update instantly as Learn changesno waiting for new releases"/>
          <p:cNvSpPr/>
          <p:nvPr/>
        </p:nvSpPr>
        <p:spPr>
          <a:xfrm>
            <a:off x="447672" y="2538305"/>
            <a:ext cx="2216273" cy="705235"/>
          </a:xfrm>
          <a:prstGeom prst="rect">
            <a:avLst/>
          </a:prstGeom>
          <a:noFill/>
          <a:ln/>
        </p:spPr>
        <p:txBody>
          <a:bodyPr wrap="square" lIns="0" tIns="0" rIns="0" bIns="0" rtlCol="0" anchor="t"/>
          <a:lstStyle/>
          <a:p>
            <a:pPr>
              <a:lnSpc>
                <a:spcPts val="1700"/>
              </a:lnSpc>
              <a:spcAft>
                <a:spcPts val="700"/>
              </a:spcAft>
            </a:pPr>
            <a:r>
              <a:rPr lang="en-US" sz="1400">
                <a:solidFill>
                  <a:srgbClr val="000000"/>
                </a:solidFill>
                <a:latin typeface="Segoe Sans Display Regular" pitchFamily="34" charset="0"/>
                <a:ea typeface="Segoe Sans Display Regular" pitchFamily="34" charset="-122"/>
                <a:cs typeface="Segoe Sans Display Regular" pitchFamily="34" charset="-120"/>
              </a:rPr>
              <a:t>Stay in your IDE and use grounded, up-to date Microsoft product knowledge to code.</a:t>
            </a:r>
            <a:endParaRPr lang="en-US" sz="1400"/>
          </a:p>
        </p:txBody>
      </p:sp>
      <p:sp>
        <p:nvSpPr>
          <p:cNvPr id="12" name="Answers are cited focused and tailored to your coding context"/>
          <p:cNvSpPr/>
          <p:nvPr/>
        </p:nvSpPr>
        <p:spPr>
          <a:xfrm>
            <a:off x="5977219" y="2537386"/>
            <a:ext cx="1955969" cy="971889"/>
          </a:xfrm>
          <a:prstGeom prst="rect">
            <a:avLst/>
          </a:prstGeom>
          <a:noFill/>
          <a:ln/>
        </p:spPr>
        <p:txBody>
          <a:bodyPr wrap="square" lIns="0" tIns="0" rIns="0" bIns="0" rtlCol="0" anchor="t"/>
          <a:lstStyle/>
          <a:p>
            <a:pPr>
              <a:lnSpc>
                <a:spcPts val="1700"/>
              </a:lnSpc>
              <a:spcAft>
                <a:spcPts val="700"/>
              </a:spcAft>
            </a:pPr>
            <a:r>
              <a:rPr lang="en-US" sz="1400">
                <a:solidFill>
                  <a:srgbClr val="000000"/>
                </a:solidFill>
                <a:latin typeface="Segoe Sans Display Regular" pitchFamily="34" charset="0"/>
                <a:ea typeface="Segoe Sans Display Regular" pitchFamily="34" charset="-122"/>
                <a:cs typeface="Segoe Sans Display Regular" pitchFamily="34" charset="-120"/>
              </a:rPr>
              <a:t>Answers are cited, focused, and tailored to your coding context.</a:t>
            </a:r>
            <a:endParaRPr lang="en-US" sz="1400"/>
          </a:p>
        </p:txBody>
      </p:sp>
      <p:sp>
        <p:nvSpPr>
          <p:cNvPr id="13" name="Combine with other MCP servers like Azure for seamless design-to-deploy workflows"/>
          <p:cNvSpPr/>
          <p:nvPr/>
        </p:nvSpPr>
        <p:spPr>
          <a:xfrm>
            <a:off x="8688830" y="2536888"/>
            <a:ext cx="2095664" cy="940163"/>
          </a:xfrm>
          <a:prstGeom prst="rect">
            <a:avLst/>
          </a:prstGeom>
          <a:noFill/>
          <a:ln/>
        </p:spPr>
        <p:txBody>
          <a:bodyPr wrap="square" lIns="0" tIns="0" rIns="0" bIns="0" rtlCol="0" anchor="t"/>
          <a:lstStyle/>
          <a:p>
            <a:pPr>
              <a:lnSpc>
                <a:spcPts val="1700"/>
              </a:lnSpc>
              <a:spcAft>
                <a:spcPts val="700"/>
              </a:spcAft>
            </a:pPr>
            <a:r>
              <a:rPr lang="en-US" sz="1400">
                <a:solidFill>
                  <a:srgbClr val="000000"/>
                </a:solidFill>
                <a:latin typeface="Segoe Sans Display Regular" pitchFamily="34" charset="0"/>
                <a:ea typeface="Segoe Sans Display Regular" pitchFamily="34" charset="-122"/>
                <a:cs typeface="Segoe Sans Display Regular" pitchFamily="34" charset="-120"/>
              </a:rPr>
              <a:t>Combine with other MCP servers (like Azure) for seamless design-to-deploy workflows.</a:t>
            </a:r>
            <a:endParaRPr lang="en-US" sz="1400"/>
          </a:p>
        </p:txBody>
      </p:sp>
      <p:sp>
        <p:nvSpPr>
          <p:cNvPr id="14" name="Stay in your IDE and use grounded up-to date Microsoft product knowledge to code"/>
          <p:cNvSpPr/>
          <p:nvPr/>
        </p:nvSpPr>
        <p:spPr>
          <a:xfrm>
            <a:off x="3199231" y="2537827"/>
            <a:ext cx="2203614" cy="940183"/>
          </a:xfrm>
          <a:prstGeom prst="rect">
            <a:avLst/>
          </a:prstGeom>
          <a:noFill/>
          <a:ln/>
        </p:spPr>
        <p:txBody>
          <a:bodyPr wrap="square" lIns="0" tIns="0" rIns="0" bIns="0" rtlCol="0" anchor="t"/>
          <a:lstStyle/>
          <a:p>
            <a:pPr>
              <a:lnSpc>
                <a:spcPts val="1700"/>
              </a:lnSpc>
              <a:spcAft>
                <a:spcPts val="700"/>
              </a:spcAft>
            </a:pPr>
            <a:r>
              <a:rPr lang="en-US" sz="1400">
                <a:solidFill>
                  <a:srgbClr val="000000"/>
                </a:solidFill>
                <a:latin typeface="Segoe Sans Display Regular" pitchFamily="34" charset="0"/>
                <a:ea typeface="Segoe Sans Display Regular" pitchFamily="34" charset="-122"/>
                <a:cs typeface="Segoe Sans Display Regular" pitchFamily="34" charset="-120"/>
              </a:rPr>
              <a:t>Docs update instantly as Learn changes—no waiting for new releases.</a:t>
            </a:r>
            <a:endParaRPr lang="en-US" sz="140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descr="A white and black background&#10;&#10;AI-generated content may be incorrect.">
            <a:extLst>
              <a:ext uri="{FF2B5EF4-FFF2-40B4-BE49-F238E27FC236}">
                <a16:creationId xmlns:a16="http://schemas.microsoft.com/office/drawing/2014/main" id="{8AD747B4-4AE3-746C-A5E0-66351AF43430}"/>
              </a:ext>
            </a:extLst>
          </p:cNvPr>
          <p:cNvPicPr>
            <a:picLocks noGrp="1" noRot="1" noChangeAspect="1" noMove="1" noResize="1" noEditPoints="1" noAdjustHandles="1" noChangeArrowheads="1" noChangeShapeType="1" noCrop="1"/>
          </p:cNvPicPr>
          <p:nvPr/>
        </p:nvPicPr>
        <p:blipFill>
          <a:blip r:embed="rId3"/>
          <a:stretch>
            <a:fillRect/>
          </a:stretch>
        </p:blipFill>
        <p:spPr>
          <a:xfrm>
            <a:off x="0" y="0"/>
            <a:ext cx="12192000" cy="6858000"/>
          </a:xfrm>
          <a:prstGeom prst="rect">
            <a:avLst/>
          </a:prstGeom>
        </p:spPr>
      </p:pic>
      <p:pic>
        <p:nvPicPr>
          <p:cNvPr id="2" name="Frame 2018776000" descr="preencoded.png"/>
          <p:cNvPicPr>
            <a:picLocks noChangeAspect="1"/>
          </p:cNvPicPr>
          <p:nvPr/>
        </p:nvPicPr>
        <p:blipFill>
          <a:blip r:embed="rId4"/>
          <a:srcRect/>
          <a:stretch/>
        </p:blipFill>
        <p:spPr>
          <a:xfrm>
            <a:off x="461503" y="1346978"/>
            <a:ext cx="2693027" cy="1797991"/>
          </a:xfrm>
          <a:prstGeom prst="rect">
            <a:avLst/>
          </a:prstGeom>
        </p:spPr>
      </p:pic>
      <p:pic>
        <p:nvPicPr>
          <p:cNvPr id="3" name="Frame 2018776004" descr="preencoded.png"/>
          <p:cNvPicPr>
            <a:picLocks noChangeAspect="1"/>
          </p:cNvPicPr>
          <p:nvPr/>
        </p:nvPicPr>
        <p:blipFill>
          <a:blip r:embed="rId5"/>
          <a:srcRect/>
          <a:stretch/>
        </p:blipFill>
        <p:spPr>
          <a:xfrm>
            <a:off x="461820" y="3159571"/>
            <a:ext cx="2693027" cy="1797990"/>
          </a:xfrm>
          <a:prstGeom prst="rect">
            <a:avLst/>
          </a:prstGeom>
        </p:spPr>
      </p:pic>
      <p:pic>
        <p:nvPicPr>
          <p:cNvPr id="4" name="Frame 2018776008" descr="preencoded.png"/>
          <p:cNvPicPr>
            <a:picLocks noChangeAspect="1"/>
          </p:cNvPicPr>
          <p:nvPr/>
        </p:nvPicPr>
        <p:blipFill>
          <a:blip r:embed="rId6"/>
          <a:srcRect/>
          <a:stretch/>
        </p:blipFill>
        <p:spPr>
          <a:xfrm>
            <a:off x="462136" y="4972169"/>
            <a:ext cx="2693027" cy="1797993"/>
          </a:xfrm>
          <a:prstGeom prst="rect">
            <a:avLst/>
          </a:prstGeom>
        </p:spPr>
      </p:pic>
      <p:pic>
        <p:nvPicPr>
          <p:cNvPr id="5" name="Frame 2018776001" descr="preencoded.png"/>
          <p:cNvPicPr>
            <a:picLocks noChangeAspect="1"/>
          </p:cNvPicPr>
          <p:nvPr/>
        </p:nvPicPr>
        <p:blipFill>
          <a:blip r:embed="rId7"/>
          <a:srcRect/>
          <a:stretch/>
        </p:blipFill>
        <p:spPr>
          <a:xfrm>
            <a:off x="3165785" y="1346510"/>
            <a:ext cx="2693027" cy="1797991"/>
          </a:xfrm>
          <a:prstGeom prst="rect">
            <a:avLst/>
          </a:prstGeom>
        </p:spPr>
      </p:pic>
      <p:pic>
        <p:nvPicPr>
          <p:cNvPr id="6" name="Frame 2018776005" descr="preencoded.png"/>
          <p:cNvPicPr>
            <a:picLocks noChangeAspect="1"/>
          </p:cNvPicPr>
          <p:nvPr/>
        </p:nvPicPr>
        <p:blipFill>
          <a:blip r:embed="rId8"/>
          <a:srcRect/>
          <a:stretch/>
        </p:blipFill>
        <p:spPr>
          <a:xfrm>
            <a:off x="3168049" y="3159103"/>
            <a:ext cx="2693027" cy="1797991"/>
          </a:xfrm>
          <a:prstGeom prst="rect">
            <a:avLst/>
          </a:prstGeom>
        </p:spPr>
      </p:pic>
      <p:pic>
        <p:nvPicPr>
          <p:cNvPr id="7" name="Frame 2018776009" descr="preencoded.png"/>
          <p:cNvPicPr>
            <a:picLocks noChangeAspect="1"/>
          </p:cNvPicPr>
          <p:nvPr/>
        </p:nvPicPr>
        <p:blipFill>
          <a:blip r:embed="rId9"/>
          <a:srcRect/>
          <a:stretch/>
        </p:blipFill>
        <p:spPr>
          <a:xfrm>
            <a:off x="3166418" y="4971698"/>
            <a:ext cx="2693027" cy="1797993"/>
          </a:xfrm>
          <a:prstGeom prst="rect">
            <a:avLst/>
          </a:prstGeom>
        </p:spPr>
      </p:pic>
      <p:pic>
        <p:nvPicPr>
          <p:cNvPr id="8" name="Frame 2018776002" descr="preencoded.png"/>
          <p:cNvPicPr>
            <a:picLocks noChangeAspect="1"/>
          </p:cNvPicPr>
          <p:nvPr/>
        </p:nvPicPr>
        <p:blipFill>
          <a:blip r:embed="rId10"/>
          <a:srcRect/>
          <a:stretch/>
        </p:blipFill>
        <p:spPr>
          <a:xfrm>
            <a:off x="5870017" y="1346039"/>
            <a:ext cx="2693027" cy="1797991"/>
          </a:xfrm>
          <a:prstGeom prst="rect">
            <a:avLst/>
          </a:prstGeom>
        </p:spPr>
      </p:pic>
      <p:pic>
        <p:nvPicPr>
          <p:cNvPr id="9" name="Frame 2018776006" descr="preencoded.png"/>
          <p:cNvPicPr>
            <a:picLocks noChangeAspect="1"/>
          </p:cNvPicPr>
          <p:nvPr/>
        </p:nvPicPr>
        <p:blipFill>
          <a:blip r:embed="rId11"/>
          <a:srcRect/>
          <a:stretch/>
        </p:blipFill>
        <p:spPr>
          <a:xfrm>
            <a:off x="5874240" y="3158628"/>
            <a:ext cx="2693027" cy="1797990"/>
          </a:xfrm>
          <a:prstGeom prst="rect">
            <a:avLst/>
          </a:prstGeom>
        </p:spPr>
      </p:pic>
      <p:pic>
        <p:nvPicPr>
          <p:cNvPr id="10" name="Frame 2018776010" descr="preencoded.png"/>
          <p:cNvPicPr>
            <a:picLocks noChangeAspect="1"/>
          </p:cNvPicPr>
          <p:nvPr/>
        </p:nvPicPr>
        <p:blipFill>
          <a:blip r:embed="rId12"/>
          <a:srcRect/>
          <a:stretch/>
        </p:blipFill>
        <p:spPr>
          <a:xfrm>
            <a:off x="5870649" y="4971226"/>
            <a:ext cx="2693027" cy="1797993"/>
          </a:xfrm>
          <a:prstGeom prst="rect">
            <a:avLst/>
          </a:prstGeom>
        </p:spPr>
      </p:pic>
      <p:pic>
        <p:nvPicPr>
          <p:cNvPr id="11" name="Frame 2018776003" descr="preencoded.png"/>
          <p:cNvPicPr>
            <a:picLocks noChangeAspect="1"/>
          </p:cNvPicPr>
          <p:nvPr/>
        </p:nvPicPr>
        <p:blipFill>
          <a:blip r:embed="rId13"/>
          <a:srcRect/>
          <a:stretch/>
        </p:blipFill>
        <p:spPr>
          <a:xfrm>
            <a:off x="8574298" y="1345561"/>
            <a:ext cx="2693027" cy="1797991"/>
          </a:xfrm>
          <a:prstGeom prst="rect">
            <a:avLst/>
          </a:prstGeom>
        </p:spPr>
      </p:pic>
      <p:pic>
        <p:nvPicPr>
          <p:cNvPr id="12" name="Frame 2018776007" descr="preencoded.png"/>
          <p:cNvPicPr>
            <a:picLocks noChangeAspect="1"/>
          </p:cNvPicPr>
          <p:nvPr/>
        </p:nvPicPr>
        <p:blipFill>
          <a:blip r:embed="rId14"/>
          <a:srcRect/>
          <a:stretch/>
        </p:blipFill>
        <p:spPr>
          <a:xfrm>
            <a:off x="8580456" y="3158154"/>
            <a:ext cx="2693027" cy="1797991"/>
          </a:xfrm>
          <a:prstGeom prst="rect">
            <a:avLst/>
          </a:prstGeom>
        </p:spPr>
      </p:pic>
      <p:pic>
        <p:nvPicPr>
          <p:cNvPr id="13" name="Frame 2018776011" descr="preencoded.png"/>
          <p:cNvPicPr>
            <a:picLocks noChangeAspect="1"/>
          </p:cNvPicPr>
          <p:nvPr/>
        </p:nvPicPr>
        <p:blipFill>
          <a:blip r:embed="rId15"/>
          <a:srcRect/>
          <a:stretch/>
        </p:blipFill>
        <p:spPr>
          <a:xfrm>
            <a:off x="8574931" y="4970755"/>
            <a:ext cx="2693027" cy="1797993"/>
          </a:xfrm>
          <a:prstGeom prst="rect">
            <a:avLst/>
          </a:prstGeom>
        </p:spPr>
      </p:pic>
      <p:pic>
        <p:nvPicPr>
          <p:cNvPr id="14" name="Group 2018778798" descr="preencoded.png"/>
          <p:cNvPicPr>
            <a:picLocks noChangeAspect="1"/>
          </p:cNvPicPr>
          <p:nvPr/>
        </p:nvPicPr>
        <p:blipFill>
          <a:blip r:embed="rId16"/>
          <a:srcRect/>
          <a:stretch/>
        </p:blipFill>
        <p:spPr>
          <a:xfrm>
            <a:off x="5844331" y="704043"/>
            <a:ext cx="5410353" cy="440039"/>
          </a:xfrm>
          <a:prstGeom prst="rect">
            <a:avLst/>
          </a:prstGeom>
        </p:spPr>
      </p:pic>
      <p:sp>
        <p:nvSpPr>
          <p:cNvPr id="15" name="Who can benefit from Learn MCP"/>
          <p:cNvSpPr/>
          <p:nvPr/>
        </p:nvSpPr>
        <p:spPr>
          <a:xfrm>
            <a:off x="448975" y="408477"/>
            <a:ext cx="4660961" cy="350055"/>
          </a:xfrm>
          <a:prstGeom prst="rect">
            <a:avLst/>
          </a:prstGeom>
          <a:noFill/>
          <a:ln/>
        </p:spPr>
        <p:txBody>
          <a:bodyPr wrap="square" lIns="0" tIns="0" rIns="0" bIns="0" rtlCol="0" anchor="t"/>
          <a:lstStyle/>
          <a:p>
            <a:pPr>
              <a:lnSpc>
                <a:spcPts val="2750"/>
              </a:lnSpc>
              <a:spcAft>
                <a:spcPts val="700"/>
              </a:spcAft>
            </a:pPr>
            <a:r>
              <a:rPr lang="en-US" sz="2400" kern="0" spc="-50">
                <a:solidFill>
                  <a:srgbClr val="FFFFFF"/>
                </a:solidFill>
                <a:latin typeface="Segoe Sans Display Semibold" pitchFamily="34" charset="0"/>
                <a:ea typeface="Segoe Sans Display Semibold" pitchFamily="34" charset="-122"/>
                <a:cs typeface="Segoe Sans Display Semibold" pitchFamily="34" charset="-120"/>
              </a:rPr>
              <a:t>Who can benefit from Learn MCP?</a:t>
            </a:r>
            <a:endParaRPr lang="en-US" sz="2400"/>
          </a:p>
        </p:txBody>
      </p:sp>
      <p:sp>
        <p:nvSpPr>
          <p:cNvPr id="16" name="Learn MCP Server can be beneficial to any Microsoft technology user"/>
          <p:cNvSpPr/>
          <p:nvPr/>
        </p:nvSpPr>
        <p:spPr>
          <a:xfrm>
            <a:off x="5887154" y="338750"/>
            <a:ext cx="5473741" cy="235895"/>
          </a:xfrm>
          <a:prstGeom prst="rect">
            <a:avLst/>
          </a:prstGeom>
          <a:noFill/>
          <a:ln/>
        </p:spPr>
        <p:txBody>
          <a:bodyPr wrap="square" lIns="0" tIns="0" rIns="0" bIns="0" rtlCol="0" anchor="t"/>
          <a:lstStyle/>
          <a:p>
            <a:pPr>
              <a:lnSpc>
                <a:spcPts val="1700"/>
              </a:lnSpc>
              <a:spcAft>
                <a:spcPts val="700"/>
              </a:spcAft>
            </a:pPr>
            <a:r>
              <a:rPr lang="en-US" sz="1400">
                <a:solidFill>
                  <a:srgbClr val="FFFFFF"/>
                </a:solidFill>
                <a:latin typeface="Segoe Sans Display Regular" pitchFamily="34" charset="0"/>
                <a:ea typeface="Segoe Sans Display Regular" pitchFamily="34" charset="-122"/>
                <a:cs typeface="Segoe Sans Display Regular" pitchFamily="34" charset="-120"/>
              </a:rPr>
              <a:t>Learn MCP Server can be beneficial to any Microsoft technology user.</a:t>
            </a:r>
            <a:endParaRPr lang="en-US" sz="1400"/>
          </a:p>
        </p:txBody>
      </p:sp>
      <p:sp>
        <p:nvSpPr>
          <p:cNvPr id="17" name="Learners"/>
          <p:cNvSpPr/>
          <p:nvPr/>
        </p:nvSpPr>
        <p:spPr>
          <a:xfrm>
            <a:off x="6224104" y="813499"/>
            <a:ext cx="609635" cy="203303"/>
          </a:xfrm>
          <a:prstGeom prst="rect">
            <a:avLst/>
          </a:prstGeom>
          <a:noFill/>
          <a:ln/>
        </p:spPr>
        <p:txBody>
          <a:bodyPr wrap="square" lIns="0" tIns="0" rIns="0" bIns="0" rtlCol="0" anchor="t"/>
          <a:lstStyle/>
          <a:p>
            <a:pPr>
              <a:lnSpc>
                <a:spcPts val="1450"/>
              </a:lnSpc>
              <a:spcAft>
                <a:spcPts val="539"/>
              </a:spcAft>
            </a:pPr>
            <a:r>
              <a:rPr lang="en-US" sz="1200">
                <a:solidFill>
                  <a:srgbClr val="FFFFFF"/>
                </a:solidFill>
                <a:latin typeface="Segoe Sans Display Semibold" pitchFamily="34" charset="0"/>
                <a:ea typeface="Segoe Sans Display Semibold" pitchFamily="34" charset="-122"/>
                <a:cs typeface="Segoe Sans Display Semibold" pitchFamily="34" charset="-120"/>
              </a:rPr>
              <a:t>Learners</a:t>
            </a:r>
            <a:endParaRPr lang="en-US" sz="1200"/>
          </a:p>
        </p:txBody>
      </p:sp>
      <p:sp>
        <p:nvSpPr>
          <p:cNvPr id="18" name="Support"/>
          <p:cNvSpPr/>
          <p:nvPr/>
        </p:nvSpPr>
        <p:spPr>
          <a:xfrm>
            <a:off x="8953760" y="822559"/>
            <a:ext cx="533432" cy="184240"/>
          </a:xfrm>
          <a:prstGeom prst="rect">
            <a:avLst/>
          </a:prstGeom>
          <a:noFill/>
          <a:ln/>
        </p:spPr>
        <p:txBody>
          <a:bodyPr wrap="square" lIns="0" tIns="0" rIns="0" bIns="0" rtlCol="0" anchor="t"/>
          <a:lstStyle/>
          <a:p>
            <a:pPr>
              <a:lnSpc>
                <a:spcPts val="1300"/>
              </a:lnSpc>
              <a:spcAft>
                <a:spcPts val="539"/>
              </a:spcAft>
            </a:pPr>
            <a:r>
              <a:rPr lang="en-US" sz="1077">
                <a:solidFill>
                  <a:srgbClr val="FFFFFF"/>
                </a:solidFill>
                <a:latin typeface="Segoe Sans Display Semibold" pitchFamily="34" charset="0"/>
                <a:ea typeface="Segoe Sans Display Semibold" pitchFamily="34" charset="-122"/>
                <a:cs typeface="Segoe Sans Display Semibold" pitchFamily="34" charset="-120"/>
              </a:rPr>
              <a:t>Support</a:t>
            </a:r>
            <a:endParaRPr lang="en-US" sz="1077"/>
          </a:p>
        </p:txBody>
      </p:sp>
      <p:sp>
        <p:nvSpPr>
          <p:cNvPr id="19" name="Contributors"/>
          <p:cNvSpPr/>
          <p:nvPr/>
        </p:nvSpPr>
        <p:spPr>
          <a:xfrm>
            <a:off x="10164608" y="822295"/>
            <a:ext cx="825532" cy="184292"/>
          </a:xfrm>
          <a:prstGeom prst="rect">
            <a:avLst/>
          </a:prstGeom>
          <a:noFill/>
          <a:ln/>
        </p:spPr>
        <p:txBody>
          <a:bodyPr wrap="square" lIns="0" tIns="0" rIns="0" bIns="0" rtlCol="0" anchor="t"/>
          <a:lstStyle/>
          <a:p>
            <a:pPr>
              <a:lnSpc>
                <a:spcPts val="1300"/>
              </a:lnSpc>
              <a:spcAft>
                <a:spcPts val="539"/>
              </a:spcAft>
            </a:pPr>
            <a:r>
              <a:rPr lang="en-US" sz="1077">
                <a:solidFill>
                  <a:srgbClr val="FFFFFF"/>
                </a:solidFill>
                <a:latin typeface="Segoe Sans Display Semibold" pitchFamily="34" charset="0"/>
                <a:ea typeface="Segoe Sans Display Semibold" pitchFamily="34" charset="-122"/>
                <a:cs typeface="Segoe Sans Display Semibold" pitchFamily="34" charset="-120"/>
              </a:rPr>
              <a:t>Contributors</a:t>
            </a:r>
            <a:endParaRPr lang="en-US" sz="1077"/>
          </a:p>
        </p:txBody>
      </p:sp>
      <p:sp>
        <p:nvSpPr>
          <p:cNvPr id="20" name="Developers"/>
          <p:cNvSpPr/>
          <p:nvPr/>
        </p:nvSpPr>
        <p:spPr>
          <a:xfrm>
            <a:off x="7498458" y="822780"/>
            <a:ext cx="717582" cy="184273"/>
          </a:xfrm>
          <a:prstGeom prst="rect">
            <a:avLst/>
          </a:prstGeom>
          <a:noFill/>
          <a:ln/>
        </p:spPr>
        <p:txBody>
          <a:bodyPr wrap="square" lIns="0" tIns="0" rIns="0" bIns="0" rtlCol="0" anchor="t"/>
          <a:lstStyle/>
          <a:p>
            <a:pPr>
              <a:lnSpc>
                <a:spcPts val="1300"/>
              </a:lnSpc>
              <a:spcAft>
                <a:spcPts val="539"/>
              </a:spcAft>
            </a:pPr>
            <a:r>
              <a:rPr lang="en-US" sz="1077">
                <a:solidFill>
                  <a:srgbClr val="FFFFFF"/>
                </a:solidFill>
                <a:latin typeface="Segoe Sans Display Semibold" pitchFamily="34" charset="0"/>
                <a:ea typeface="Segoe Sans Display Semibold" pitchFamily="34" charset="-122"/>
                <a:cs typeface="Segoe Sans Display Semibold" pitchFamily="34" charset="-120"/>
              </a:rPr>
              <a:t>Developers</a:t>
            </a:r>
            <a:endParaRPr lang="en-US" sz="1077"/>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descr="A white and black background&#10;&#10;AI-generated content may be incorrect.">
            <a:extLst>
              <a:ext uri="{FF2B5EF4-FFF2-40B4-BE49-F238E27FC236}">
                <a16:creationId xmlns:a16="http://schemas.microsoft.com/office/drawing/2014/main" id="{8E9C66DE-EAB8-DFE1-59F2-278C5522204D}"/>
              </a:ext>
            </a:extLst>
          </p:cNvPr>
          <p:cNvPicPr>
            <a:picLocks noGrp="1" noRot="1" noChangeAspect="1" noMove="1" noResize="1" noEditPoints="1" noAdjustHandles="1" noChangeArrowheads="1" noChangeShapeType="1" noCrop="1"/>
          </p:cNvPicPr>
          <p:nvPr/>
        </p:nvPicPr>
        <p:blipFill>
          <a:blip r:embed="rId3"/>
          <a:stretch>
            <a:fillRect/>
          </a:stretch>
        </p:blipFill>
        <p:spPr>
          <a:xfrm>
            <a:off x="0" y="0"/>
            <a:ext cx="12192000" cy="6858000"/>
          </a:xfrm>
          <a:prstGeom prst="rect">
            <a:avLst/>
          </a:prstGeom>
        </p:spPr>
      </p:pic>
      <p:pic>
        <p:nvPicPr>
          <p:cNvPr id="2" name="Group 2018778799" descr="preencoded.png"/>
          <p:cNvPicPr>
            <a:picLocks noChangeAspect="1"/>
          </p:cNvPicPr>
          <p:nvPr/>
        </p:nvPicPr>
        <p:blipFill>
          <a:blip r:embed="rId4"/>
          <a:srcRect/>
          <a:stretch/>
        </p:blipFill>
        <p:spPr>
          <a:xfrm>
            <a:off x="171620" y="1667329"/>
            <a:ext cx="11387068" cy="4950470"/>
          </a:xfrm>
          <a:prstGeom prst="rect">
            <a:avLst/>
          </a:prstGeom>
        </p:spPr>
      </p:pic>
      <p:pic>
        <p:nvPicPr>
          <p:cNvPr id="3" name="Rectangle 34657131" descr="preencoded.png"/>
          <p:cNvPicPr>
            <a:picLocks noChangeAspect="1"/>
          </p:cNvPicPr>
          <p:nvPr/>
        </p:nvPicPr>
        <p:blipFill>
          <a:blip r:embed="rId5"/>
          <a:srcRect/>
          <a:stretch/>
        </p:blipFill>
        <p:spPr>
          <a:xfrm>
            <a:off x="4298356" y="3199738"/>
            <a:ext cx="3404469" cy="2896697"/>
          </a:xfrm>
          <a:prstGeom prst="rect">
            <a:avLst/>
          </a:prstGeom>
        </p:spPr>
      </p:pic>
      <p:pic>
        <p:nvPicPr>
          <p:cNvPr id="4" name="Rectangle 34657140" descr="preencoded.png"/>
          <p:cNvPicPr>
            <a:picLocks noChangeAspect="1"/>
          </p:cNvPicPr>
          <p:nvPr/>
        </p:nvPicPr>
        <p:blipFill>
          <a:blip r:embed="rId6"/>
          <a:srcRect/>
          <a:stretch/>
        </p:blipFill>
        <p:spPr>
          <a:xfrm>
            <a:off x="7683087" y="3199142"/>
            <a:ext cx="3404282" cy="2337910"/>
          </a:xfrm>
          <a:prstGeom prst="rect">
            <a:avLst/>
          </a:prstGeom>
        </p:spPr>
      </p:pic>
      <p:pic>
        <p:nvPicPr>
          <p:cNvPr id="5" name="Rectangle 34657141" descr="preencoded.png"/>
          <p:cNvPicPr>
            <a:picLocks noChangeAspect="1"/>
          </p:cNvPicPr>
          <p:nvPr/>
        </p:nvPicPr>
        <p:blipFill>
          <a:blip r:embed="rId7"/>
          <a:srcRect/>
          <a:stretch/>
        </p:blipFill>
        <p:spPr>
          <a:xfrm>
            <a:off x="7683091" y="3199148"/>
            <a:ext cx="3404469" cy="2896697"/>
          </a:xfrm>
          <a:prstGeom prst="rect">
            <a:avLst/>
          </a:prstGeom>
        </p:spPr>
      </p:pic>
      <p:pic>
        <p:nvPicPr>
          <p:cNvPr id="6" name="Rectangle 34657136" descr="preencoded.png"/>
          <p:cNvPicPr>
            <a:picLocks noChangeAspect="1"/>
          </p:cNvPicPr>
          <p:nvPr/>
        </p:nvPicPr>
        <p:blipFill>
          <a:blip r:embed="rId8"/>
          <a:srcRect/>
          <a:stretch/>
        </p:blipFill>
        <p:spPr>
          <a:xfrm>
            <a:off x="4550156" y="4168319"/>
            <a:ext cx="2908455" cy="445515"/>
          </a:xfrm>
          <a:prstGeom prst="rect">
            <a:avLst/>
          </a:prstGeom>
        </p:spPr>
      </p:pic>
      <p:pic>
        <p:nvPicPr>
          <p:cNvPr id="7" name="Group 2018778789" descr="preencoded.png"/>
          <p:cNvPicPr>
            <a:picLocks noChangeAspect="1"/>
          </p:cNvPicPr>
          <p:nvPr/>
        </p:nvPicPr>
        <p:blipFill>
          <a:blip r:embed="rId9"/>
          <a:srcRect/>
          <a:stretch/>
        </p:blipFill>
        <p:spPr>
          <a:xfrm>
            <a:off x="4550328" y="5154231"/>
            <a:ext cx="2908455" cy="445515"/>
          </a:xfrm>
          <a:prstGeom prst="rect">
            <a:avLst/>
          </a:prstGeom>
        </p:spPr>
      </p:pic>
      <p:pic>
        <p:nvPicPr>
          <p:cNvPr id="8" name="Group 2018778788" descr="preencoded.png"/>
          <p:cNvPicPr>
            <a:picLocks noChangeAspect="1"/>
          </p:cNvPicPr>
          <p:nvPr/>
        </p:nvPicPr>
        <p:blipFill>
          <a:blip r:embed="rId10"/>
          <a:srcRect/>
          <a:stretch/>
        </p:blipFill>
        <p:spPr>
          <a:xfrm>
            <a:off x="4550241" y="4659147"/>
            <a:ext cx="2908455" cy="445515"/>
          </a:xfrm>
          <a:prstGeom prst="rect">
            <a:avLst/>
          </a:prstGeom>
        </p:spPr>
      </p:pic>
      <p:pic>
        <p:nvPicPr>
          <p:cNvPr id="9" name="Line 77" descr="preencoded.png"/>
          <p:cNvPicPr>
            <a:picLocks noChangeAspect="1"/>
          </p:cNvPicPr>
          <p:nvPr/>
        </p:nvPicPr>
        <p:blipFill>
          <a:blip r:embed="rId11"/>
          <a:srcRect/>
          <a:stretch/>
        </p:blipFill>
        <p:spPr>
          <a:xfrm>
            <a:off x="7599806" y="4366171"/>
            <a:ext cx="609601" cy="50800"/>
          </a:xfrm>
          <a:prstGeom prst="rect">
            <a:avLst/>
          </a:prstGeom>
        </p:spPr>
      </p:pic>
      <p:pic>
        <p:nvPicPr>
          <p:cNvPr id="10" name="Line 78" descr="preencoded.png"/>
          <p:cNvPicPr>
            <a:picLocks noChangeAspect="1"/>
          </p:cNvPicPr>
          <p:nvPr/>
        </p:nvPicPr>
        <p:blipFill>
          <a:blip r:embed="rId12"/>
          <a:srcRect/>
          <a:stretch/>
        </p:blipFill>
        <p:spPr>
          <a:xfrm>
            <a:off x="3688624" y="4839086"/>
            <a:ext cx="757768" cy="67729"/>
          </a:xfrm>
          <a:prstGeom prst="rect">
            <a:avLst/>
          </a:prstGeom>
        </p:spPr>
      </p:pic>
      <p:pic>
        <p:nvPicPr>
          <p:cNvPr id="11" name="Group 2018778736" descr="preencoded.png"/>
          <p:cNvPicPr>
            <a:picLocks noChangeAspect="1"/>
          </p:cNvPicPr>
          <p:nvPr/>
        </p:nvPicPr>
        <p:blipFill>
          <a:blip r:embed="rId13"/>
          <a:srcRect/>
          <a:stretch/>
        </p:blipFill>
        <p:spPr>
          <a:xfrm>
            <a:off x="798219" y="3964695"/>
            <a:ext cx="254089" cy="254089"/>
          </a:xfrm>
          <a:prstGeom prst="rect">
            <a:avLst/>
          </a:prstGeom>
        </p:spPr>
      </p:pic>
      <p:pic>
        <p:nvPicPr>
          <p:cNvPr id="12" name="Group 2018778737" descr="preencoded.png"/>
          <p:cNvPicPr>
            <a:picLocks noChangeAspect="1"/>
          </p:cNvPicPr>
          <p:nvPr/>
        </p:nvPicPr>
        <p:blipFill>
          <a:blip r:embed="rId14"/>
          <a:srcRect/>
          <a:stretch/>
        </p:blipFill>
        <p:spPr>
          <a:xfrm>
            <a:off x="788287" y="3197935"/>
            <a:ext cx="273145" cy="273145"/>
          </a:xfrm>
          <a:prstGeom prst="rect">
            <a:avLst/>
          </a:prstGeom>
        </p:spPr>
      </p:pic>
      <p:pic>
        <p:nvPicPr>
          <p:cNvPr id="13" name="github copilot" descr="preencoded.png"/>
          <p:cNvPicPr>
            <a:picLocks noChangeAspect="1"/>
          </p:cNvPicPr>
          <p:nvPr/>
        </p:nvPicPr>
        <p:blipFill>
          <a:blip r:embed="rId15"/>
          <a:srcRect/>
          <a:stretch/>
        </p:blipFill>
        <p:spPr>
          <a:xfrm>
            <a:off x="773603" y="3589967"/>
            <a:ext cx="304889" cy="254107"/>
          </a:xfrm>
          <a:prstGeom prst="rect">
            <a:avLst/>
          </a:prstGeom>
        </p:spPr>
      </p:pic>
      <p:pic>
        <p:nvPicPr>
          <p:cNvPr id="14" name="Group 2018778796" descr="preencoded.png"/>
          <p:cNvPicPr>
            <a:picLocks noChangeAspect="1"/>
          </p:cNvPicPr>
          <p:nvPr/>
        </p:nvPicPr>
        <p:blipFill>
          <a:blip r:embed="rId16"/>
          <a:srcRect/>
          <a:stretch/>
        </p:blipFill>
        <p:spPr>
          <a:xfrm>
            <a:off x="8611238" y="3940724"/>
            <a:ext cx="1549779" cy="1086391"/>
          </a:xfrm>
          <a:prstGeom prst="rect">
            <a:avLst/>
          </a:prstGeom>
        </p:spPr>
      </p:pic>
      <p:pic>
        <p:nvPicPr>
          <p:cNvPr id="15" name="Group 2018778795" descr="preencoded.png"/>
          <p:cNvPicPr>
            <a:picLocks noChangeAspect="1"/>
          </p:cNvPicPr>
          <p:nvPr/>
        </p:nvPicPr>
        <p:blipFill>
          <a:blip r:embed="rId17"/>
          <a:srcRect/>
          <a:stretch/>
        </p:blipFill>
        <p:spPr>
          <a:xfrm>
            <a:off x="606994" y="4326349"/>
            <a:ext cx="3181824" cy="1766323"/>
          </a:xfrm>
          <a:prstGeom prst="rect">
            <a:avLst/>
          </a:prstGeom>
        </p:spPr>
      </p:pic>
      <p:sp>
        <p:nvSpPr>
          <p:cNvPr id="16" name="Microsoft Product Knowledge"/>
          <p:cNvSpPr/>
          <p:nvPr/>
        </p:nvSpPr>
        <p:spPr>
          <a:xfrm>
            <a:off x="701833" y="2046552"/>
            <a:ext cx="2787692" cy="241781"/>
          </a:xfrm>
          <a:prstGeom prst="rect">
            <a:avLst/>
          </a:prstGeom>
          <a:noFill/>
          <a:ln/>
        </p:spPr>
        <p:txBody>
          <a:bodyPr wrap="square" lIns="0" tIns="0" rIns="0" bIns="0" rtlCol="0" anchor="t"/>
          <a:lstStyle/>
          <a:p>
            <a:pPr>
              <a:lnSpc>
                <a:spcPts val="1915"/>
              </a:lnSpc>
            </a:pPr>
            <a:r>
              <a:rPr lang="en-US" sz="1600">
                <a:solidFill>
                  <a:srgbClr val="FFFFFF"/>
                </a:solidFill>
                <a:latin typeface="Segoe UI Semibold" pitchFamily="34" charset="0"/>
                <a:ea typeface="Segoe UI Semibold" pitchFamily="34" charset="-122"/>
                <a:cs typeface="Segoe UI Semibold" pitchFamily="34" charset="-120"/>
              </a:rPr>
              <a:t>Microsoft Product Knowledge</a:t>
            </a:r>
            <a:endParaRPr lang="en-US" sz="1600"/>
          </a:p>
        </p:txBody>
      </p:sp>
      <p:sp>
        <p:nvSpPr>
          <p:cNvPr id="17" name="Learn MCP Server"/>
          <p:cNvSpPr/>
          <p:nvPr/>
        </p:nvSpPr>
        <p:spPr>
          <a:xfrm>
            <a:off x="4552580" y="3354747"/>
            <a:ext cx="1663742" cy="241587"/>
          </a:xfrm>
          <a:prstGeom prst="rect">
            <a:avLst/>
          </a:prstGeom>
          <a:noFill/>
          <a:ln/>
        </p:spPr>
        <p:txBody>
          <a:bodyPr wrap="square" lIns="0" tIns="0" rIns="0" bIns="0" rtlCol="0" anchor="t"/>
          <a:lstStyle/>
          <a:p>
            <a:pPr>
              <a:lnSpc>
                <a:spcPts val="1915"/>
              </a:lnSpc>
            </a:pPr>
            <a:r>
              <a:rPr lang="en-US" sz="1600">
                <a:solidFill>
                  <a:srgbClr val="161616"/>
                </a:solidFill>
                <a:latin typeface="Segoe UI Semibold" pitchFamily="34" charset="0"/>
                <a:ea typeface="Segoe UI Semibold" pitchFamily="34" charset="-122"/>
                <a:cs typeface="Segoe UI Semibold" pitchFamily="34" charset="-120"/>
              </a:rPr>
              <a:t>Learn MCP Server</a:t>
            </a:r>
            <a:endParaRPr lang="en-US" sz="1600"/>
          </a:p>
        </p:txBody>
      </p:sp>
      <p:sp>
        <p:nvSpPr>
          <p:cNvPr id="18" name="Server tooling"/>
          <p:cNvSpPr/>
          <p:nvPr/>
        </p:nvSpPr>
        <p:spPr>
          <a:xfrm>
            <a:off x="4594585" y="3877718"/>
            <a:ext cx="1380153" cy="193130"/>
          </a:xfrm>
          <a:prstGeom prst="rect">
            <a:avLst/>
          </a:prstGeom>
          <a:noFill/>
          <a:ln/>
        </p:spPr>
        <p:txBody>
          <a:bodyPr wrap="square" lIns="0" tIns="0" rIns="0" bIns="0" rtlCol="0" anchor="t"/>
          <a:lstStyle/>
          <a:p>
            <a:pPr>
              <a:lnSpc>
                <a:spcPts val="1915"/>
              </a:lnSpc>
              <a:spcAft>
                <a:spcPts val="700"/>
              </a:spcAft>
            </a:pPr>
            <a:r>
              <a:rPr lang="en-US" sz="1400">
                <a:solidFill>
                  <a:srgbClr val="161616"/>
                </a:solidFill>
                <a:latin typeface="Segoe UI Semibold" pitchFamily="34" charset="0"/>
                <a:cs typeface="Segoe UI Semibold" pitchFamily="34" charset="-120"/>
              </a:rPr>
              <a:t>Server tooling</a:t>
            </a:r>
          </a:p>
        </p:txBody>
      </p:sp>
      <p:sp>
        <p:nvSpPr>
          <p:cNvPr id="19" name="Docs search"/>
          <p:cNvSpPr/>
          <p:nvPr/>
        </p:nvSpPr>
        <p:spPr>
          <a:xfrm>
            <a:off x="5582076" y="4289657"/>
            <a:ext cx="857285" cy="203347"/>
          </a:xfrm>
          <a:prstGeom prst="rect">
            <a:avLst/>
          </a:prstGeom>
          <a:noFill/>
          <a:ln/>
        </p:spPr>
        <p:txBody>
          <a:bodyPr wrap="square" lIns="0" tIns="0" rIns="0" bIns="0" rtlCol="0" anchor="t"/>
          <a:lstStyle/>
          <a:p>
            <a:pPr>
              <a:lnSpc>
                <a:spcPts val="1450"/>
              </a:lnSpc>
              <a:spcAft>
                <a:spcPts val="700"/>
              </a:spcAft>
            </a:pPr>
            <a:r>
              <a:rPr lang="en-US" sz="1200">
                <a:solidFill>
                  <a:srgbClr val="FFFFFF"/>
                </a:solidFill>
                <a:latin typeface="Segoe Sans Display Semibold" pitchFamily="34" charset="0"/>
                <a:ea typeface="Segoe Sans Display Semibold" pitchFamily="34" charset="-122"/>
                <a:cs typeface="Segoe Sans Display Semibold" pitchFamily="34" charset="-120"/>
              </a:rPr>
              <a:t>Docs search</a:t>
            </a:r>
            <a:endParaRPr lang="en-US" sz="1200"/>
          </a:p>
        </p:txBody>
      </p:sp>
      <p:sp>
        <p:nvSpPr>
          <p:cNvPr id="20" name="Document fetch"/>
          <p:cNvSpPr/>
          <p:nvPr/>
        </p:nvSpPr>
        <p:spPr>
          <a:xfrm>
            <a:off x="5439358" y="5275544"/>
            <a:ext cx="1143016" cy="203397"/>
          </a:xfrm>
          <a:prstGeom prst="rect">
            <a:avLst/>
          </a:prstGeom>
          <a:noFill/>
          <a:ln/>
        </p:spPr>
        <p:txBody>
          <a:bodyPr wrap="square" lIns="0" tIns="0" rIns="0" bIns="0" rtlCol="0" anchor="t"/>
          <a:lstStyle/>
          <a:p>
            <a:pPr>
              <a:lnSpc>
                <a:spcPts val="1450"/>
              </a:lnSpc>
              <a:spcAft>
                <a:spcPts val="700"/>
              </a:spcAft>
            </a:pPr>
            <a:r>
              <a:rPr lang="en-US" sz="1200">
                <a:solidFill>
                  <a:srgbClr val="FFFFFF"/>
                </a:solidFill>
                <a:latin typeface="Segoe Sans Display Semibold" pitchFamily="34" charset="0"/>
                <a:ea typeface="Segoe Sans Display Semibold" pitchFamily="34" charset="-122"/>
                <a:cs typeface="Segoe Sans Display Semibold" pitchFamily="34" charset="-120"/>
              </a:rPr>
              <a:t>Document fetch</a:t>
            </a:r>
            <a:endParaRPr lang="en-US" sz="1200"/>
          </a:p>
        </p:txBody>
      </p:sp>
      <p:sp>
        <p:nvSpPr>
          <p:cNvPr id="21" name="Code sample retrival"/>
          <p:cNvSpPr/>
          <p:nvPr/>
        </p:nvSpPr>
        <p:spPr>
          <a:xfrm>
            <a:off x="5290050" y="4815603"/>
            <a:ext cx="1541595" cy="191726"/>
          </a:xfrm>
          <a:prstGeom prst="rect">
            <a:avLst/>
          </a:prstGeom>
          <a:noFill/>
          <a:ln/>
        </p:spPr>
        <p:txBody>
          <a:bodyPr wrap="square" lIns="0" tIns="0" rIns="0" bIns="0" rtlCol="0" anchor="t"/>
          <a:lstStyle/>
          <a:p>
            <a:pPr>
              <a:lnSpc>
                <a:spcPts val="1450"/>
              </a:lnSpc>
              <a:spcAft>
                <a:spcPts val="700"/>
              </a:spcAft>
            </a:pPr>
            <a:r>
              <a:rPr lang="en-US" sz="1200">
                <a:solidFill>
                  <a:srgbClr val="FFFFFF"/>
                </a:solidFill>
                <a:latin typeface="Segoe Sans Display Semibold"/>
                <a:ea typeface="Segoe Sans Display Semibold" pitchFamily="34" charset="-122"/>
                <a:cs typeface="Segoe Sans Display Semibold"/>
              </a:rPr>
              <a:t>Code sample </a:t>
            </a:r>
            <a:r>
              <a:rPr lang="en-US" sz="1177">
                <a:solidFill>
                  <a:srgbClr val="FFFFFF"/>
                </a:solidFill>
                <a:latin typeface="Segoe Sans Display Semibold"/>
                <a:ea typeface="Segoe Sans Display Semibold" pitchFamily="34" charset="-122"/>
                <a:cs typeface="Segoe Sans Display Semibold"/>
              </a:rPr>
              <a:t>retrieval</a:t>
            </a:r>
            <a:endParaRPr lang="en-US" sz="1200"/>
          </a:p>
        </p:txBody>
      </p:sp>
      <p:sp>
        <p:nvSpPr>
          <p:cNvPr id="22" name="Maintained by Microsoft Learn"/>
          <p:cNvSpPr/>
          <p:nvPr/>
        </p:nvSpPr>
        <p:spPr>
          <a:xfrm>
            <a:off x="4399446" y="2766239"/>
            <a:ext cx="2870242" cy="241795"/>
          </a:xfrm>
          <a:prstGeom prst="rect">
            <a:avLst/>
          </a:prstGeom>
          <a:noFill/>
          <a:ln/>
        </p:spPr>
        <p:txBody>
          <a:bodyPr wrap="square" lIns="0" tIns="0" rIns="0" bIns="0" rtlCol="0" anchor="t"/>
          <a:lstStyle/>
          <a:p>
            <a:pPr>
              <a:lnSpc>
                <a:spcPts val="1915"/>
              </a:lnSpc>
            </a:pPr>
            <a:r>
              <a:rPr lang="en-US" sz="1600">
                <a:solidFill>
                  <a:srgbClr val="161616"/>
                </a:solidFill>
                <a:latin typeface="Segoe UI Semibold" pitchFamily="34" charset="0"/>
                <a:ea typeface="Segoe UI Semibold" pitchFamily="34" charset="-122"/>
                <a:cs typeface="Segoe UI Semibold" pitchFamily="34" charset="-120"/>
              </a:rPr>
              <a:t>Maintained by Microsoft Learn</a:t>
            </a:r>
            <a:endParaRPr lang="en-US" sz="1600"/>
          </a:p>
        </p:txBody>
      </p:sp>
      <p:sp>
        <p:nvSpPr>
          <p:cNvPr id="23" name="MCP Host"/>
          <p:cNvSpPr/>
          <p:nvPr/>
        </p:nvSpPr>
        <p:spPr>
          <a:xfrm>
            <a:off x="701960" y="2767218"/>
            <a:ext cx="939842" cy="241462"/>
          </a:xfrm>
          <a:prstGeom prst="rect">
            <a:avLst/>
          </a:prstGeom>
          <a:noFill/>
          <a:ln/>
        </p:spPr>
        <p:txBody>
          <a:bodyPr wrap="square" lIns="0" tIns="0" rIns="0" bIns="0" rtlCol="0" anchor="t"/>
          <a:lstStyle/>
          <a:p>
            <a:pPr>
              <a:lnSpc>
                <a:spcPts val="1915"/>
              </a:lnSpc>
            </a:pPr>
            <a:r>
              <a:rPr lang="en-US" sz="1600">
                <a:solidFill>
                  <a:srgbClr val="161616"/>
                </a:solidFill>
                <a:latin typeface="Segoe UI Semibold" pitchFamily="34" charset="0"/>
                <a:ea typeface="Segoe UI Semibold" pitchFamily="34" charset="-122"/>
                <a:cs typeface="Segoe UI Semibold" pitchFamily="34" charset="-120"/>
              </a:rPr>
              <a:t>MCP Host</a:t>
            </a:r>
            <a:endParaRPr lang="en-US" sz="1600"/>
          </a:p>
        </p:txBody>
      </p:sp>
      <p:sp>
        <p:nvSpPr>
          <p:cNvPr id="24" name="How does Learn MCP work"/>
          <p:cNvSpPr/>
          <p:nvPr/>
        </p:nvSpPr>
        <p:spPr>
          <a:xfrm>
            <a:off x="445175" y="447416"/>
            <a:ext cx="3803711" cy="349907"/>
          </a:xfrm>
          <a:prstGeom prst="rect">
            <a:avLst/>
          </a:prstGeom>
          <a:noFill/>
          <a:ln/>
        </p:spPr>
        <p:txBody>
          <a:bodyPr wrap="square" lIns="0" tIns="0" rIns="0" bIns="0" rtlCol="0" anchor="t"/>
          <a:lstStyle/>
          <a:p>
            <a:pPr>
              <a:lnSpc>
                <a:spcPts val="2750"/>
              </a:lnSpc>
              <a:spcAft>
                <a:spcPts val="700"/>
              </a:spcAft>
            </a:pPr>
            <a:r>
              <a:rPr lang="en-US" sz="2400" kern="0" spc="-50">
                <a:solidFill>
                  <a:srgbClr val="FFFFFF"/>
                </a:solidFill>
                <a:latin typeface="Segoe Sans Display Semibold" pitchFamily="34" charset="0"/>
                <a:ea typeface="Segoe Sans Display Semibold" pitchFamily="34" charset="-122"/>
                <a:cs typeface="Segoe Sans Display Semibold" pitchFamily="34" charset="-120"/>
              </a:rPr>
              <a:t>How does Learn MCP work?</a:t>
            </a:r>
            <a:endParaRPr lang="en-US" sz="2400"/>
          </a:p>
        </p:txBody>
      </p:sp>
      <p:sp>
        <p:nvSpPr>
          <p:cNvPr id="25" name="Copilot Studio"/>
          <p:cNvSpPr/>
          <p:nvPr/>
        </p:nvSpPr>
        <p:spPr>
          <a:xfrm>
            <a:off x="1242367" y="3974340"/>
            <a:ext cx="1495447" cy="235209"/>
          </a:xfrm>
          <a:prstGeom prst="rect">
            <a:avLst/>
          </a:prstGeom>
          <a:noFill/>
          <a:ln/>
        </p:spPr>
        <p:txBody>
          <a:bodyPr wrap="square" lIns="0" tIns="0" rIns="0" bIns="0" rtlCol="0" anchor="t"/>
          <a:lstStyle/>
          <a:p>
            <a:pPr>
              <a:lnSpc>
                <a:spcPts val="1700"/>
              </a:lnSpc>
              <a:spcAft>
                <a:spcPts val="700"/>
              </a:spcAft>
            </a:pPr>
            <a:r>
              <a:rPr lang="en-US" sz="1400">
                <a:solidFill>
                  <a:srgbClr val="000000"/>
                </a:solidFill>
                <a:latin typeface="Segoe Sans Display Regular" pitchFamily="34" charset="0"/>
                <a:ea typeface="Segoe Sans Display Regular" pitchFamily="34" charset="-122"/>
                <a:cs typeface="Segoe Sans Display Regular" pitchFamily="34" charset="-120"/>
              </a:rPr>
              <a:t>Copilot Studio</a:t>
            </a:r>
            <a:endParaRPr lang="en-US" sz="1400"/>
          </a:p>
        </p:txBody>
      </p:sp>
      <p:sp>
        <p:nvSpPr>
          <p:cNvPr id="26" name="Github Copilot"/>
          <p:cNvSpPr/>
          <p:nvPr/>
        </p:nvSpPr>
        <p:spPr>
          <a:xfrm>
            <a:off x="1242304" y="3598247"/>
            <a:ext cx="1521803" cy="235213"/>
          </a:xfrm>
          <a:prstGeom prst="rect">
            <a:avLst/>
          </a:prstGeom>
          <a:noFill/>
          <a:ln/>
        </p:spPr>
        <p:txBody>
          <a:bodyPr wrap="square" lIns="0" tIns="0" rIns="0" bIns="0" rtlCol="0" anchor="t"/>
          <a:lstStyle/>
          <a:p>
            <a:pPr>
              <a:lnSpc>
                <a:spcPts val="1700"/>
              </a:lnSpc>
              <a:spcAft>
                <a:spcPts val="700"/>
              </a:spcAft>
            </a:pPr>
            <a:r>
              <a:rPr lang="en-US" sz="1400">
                <a:solidFill>
                  <a:srgbClr val="000000"/>
                </a:solidFill>
                <a:latin typeface="Segoe Sans Display Regular" pitchFamily="34" charset="0"/>
                <a:ea typeface="Segoe Sans Display Regular" pitchFamily="34" charset="-122"/>
                <a:cs typeface="Segoe Sans Display Regular" pitchFamily="34" charset="-120"/>
              </a:rPr>
              <a:t>Github Copilot</a:t>
            </a:r>
            <a:endParaRPr lang="en-US" sz="1400"/>
          </a:p>
        </p:txBody>
      </p:sp>
      <p:sp>
        <p:nvSpPr>
          <p:cNvPr id="27" name="VS Code"/>
          <p:cNvSpPr/>
          <p:nvPr/>
        </p:nvSpPr>
        <p:spPr>
          <a:xfrm>
            <a:off x="1242235" y="3216815"/>
            <a:ext cx="692191" cy="235069"/>
          </a:xfrm>
          <a:prstGeom prst="rect">
            <a:avLst/>
          </a:prstGeom>
          <a:noFill/>
          <a:ln/>
        </p:spPr>
        <p:txBody>
          <a:bodyPr wrap="square" lIns="0" tIns="0" rIns="0" bIns="0" rtlCol="0" anchor="t"/>
          <a:lstStyle/>
          <a:p>
            <a:pPr>
              <a:lnSpc>
                <a:spcPts val="1700"/>
              </a:lnSpc>
              <a:spcAft>
                <a:spcPts val="700"/>
              </a:spcAft>
            </a:pPr>
            <a:r>
              <a:rPr lang="en-US" sz="1400">
                <a:solidFill>
                  <a:srgbClr val="000000"/>
                </a:solidFill>
                <a:latin typeface="Segoe Sans Display Regular" pitchFamily="34" charset="0"/>
                <a:ea typeface="Segoe Sans Display Regular" pitchFamily="34" charset="-122"/>
                <a:cs typeface="Segoe Sans Display Regular" pitchFamily="34" charset="-120"/>
              </a:rPr>
              <a:t>VS Code</a:t>
            </a:r>
            <a:endParaRPr lang="en-US" sz="1400"/>
          </a:p>
        </p:txBody>
      </p:sp>
      <p:sp>
        <p:nvSpPr>
          <p:cNvPr id="28" name="Learn content embeddings store"/>
          <p:cNvSpPr/>
          <p:nvPr/>
        </p:nvSpPr>
        <p:spPr>
          <a:xfrm>
            <a:off x="8604250" y="4557239"/>
            <a:ext cx="1562182" cy="469882"/>
          </a:xfrm>
          <a:prstGeom prst="rect">
            <a:avLst/>
          </a:prstGeom>
          <a:noFill/>
          <a:ln/>
        </p:spPr>
        <p:txBody>
          <a:bodyPr wrap="square" lIns="0" tIns="0" rIns="0" bIns="0" rtlCol="0" anchor="t"/>
          <a:lstStyle/>
          <a:p>
            <a:pPr algn="ctr">
              <a:lnSpc>
                <a:spcPts val="1915"/>
              </a:lnSpc>
              <a:spcAft>
                <a:spcPts val="700"/>
              </a:spcAft>
            </a:pPr>
            <a:r>
              <a:rPr lang="en-US" sz="1400">
                <a:solidFill>
                  <a:srgbClr val="161616"/>
                </a:solidFill>
                <a:latin typeface="Segoe UI Semibold" pitchFamily="34" charset="0"/>
                <a:cs typeface="Segoe UI Semibold" pitchFamily="34" charset="-120"/>
              </a:rPr>
              <a:t>Learn content embeddings store</a:t>
            </a:r>
          </a:p>
        </p:txBody>
      </p:sp>
      <p:sp>
        <p:nvSpPr>
          <p:cNvPr id="29" name="MCP Client"/>
          <p:cNvSpPr/>
          <p:nvPr/>
        </p:nvSpPr>
        <p:spPr>
          <a:xfrm>
            <a:off x="1758950" y="5174569"/>
            <a:ext cx="901885" cy="234862"/>
          </a:xfrm>
          <a:prstGeom prst="rect">
            <a:avLst/>
          </a:prstGeom>
          <a:noFill/>
          <a:ln/>
        </p:spPr>
        <p:txBody>
          <a:bodyPr wrap="square" lIns="0" tIns="0" rIns="0" bIns="0" rtlCol="0" anchor="t"/>
          <a:lstStyle/>
          <a:p>
            <a:pPr>
              <a:lnSpc>
                <a:spcPts val="1915"/>
              </a:lnSpc>
              <a:spcAft>
                <a:spcPts val="700"/>
              </a:spcAft>
            </a:pPr>
            <a:r>
              <a:rPr lang="en-US" sz="1400">
                <a:solidFill>
                  <a:srgbClr val="161616"/>
                </a:solidFill>
                <a:latin typeface="Segoe UI Semibold" pitchFamily="34" charset="0"/>
                <a:cs typeface="Segoe UI Semibold" pitchFamily="34" charset="-120"/>
              </a:rPr>
              <a:t>MCP Client</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descr="A screenshot of a computer&#10;&#10;AI-generated content may be incorrect.">
            <a:extLst>
              <a:ext uri="{FF2B5EF4-FFF2-40B4-BE49-F238E27FC236}">
                <a16:creationId xmlns:a16="http://schemas.microsoft.com/office/drawing/2014/main" id="{A26A5D4B-3FD2-E693-EA22-B9C229E1AD24}"/>
              </a:ext>
            </a:extLst>
          </p:cNvPr>
          <p:cNvPicPr>
            <a:picLocks noGrp="1" noRot="1" noChangeAspect="1" noMove="1" noResize="1" noEditPoints="1" noAdjustHandles="1" noChangeArrowheads="1" noChangeShapeType="1" noCrop="1"/>
          </p:cNvPicPr>
          <p:nvPr/>
        </p:nvPicPr>
        <p:blipFill>
          <a:blip r:embed="rId3"/>
          <a:stretch>
            <a:fillRect/>
          </a:stretch>
        </p:blipFill>
        <p:spPr>
          <a:xfrm>
            <a:off x="0" y="0"/>
            <a:ext cx="12192000" cy="6858000"/>
          </a:xfrm>
          <a:prstGeom prst="rect">
            <a:avLst/>
          </a:prstGeom>
        </p:spPr>
      </p:pic>
      <p:pic>
        <p:nvPicPr>
          <p:cNvPr id="2" name="Group 2018778732" descr="preencoded.png"/>
          <p:cNvPicPr>
            <a:picLocks noChangeAspect="1"/>
          </p:cNvPicPr>
          <p:nvPr/>
        </p:nvPicPr>
        <p:blipFill>
          <a:blip r:embed="rId4"/>
          <a:srcRect/>
          <a:stretch/>
        </p:blipFill>
        <p:spPr>
          <a:xfrm>
            <a:off x="7331534" y="4662287"/>
            <a:ext cx="308026" cy="393804"/>
          </a:xfrm>
          <a:prstGeom prst="rect">
            <a:avLst/>
          </a:prstGeom>
        </p:spPr>
      </p:pic>
      <p:pic>
        <p:nvPicPr>
          <p:cNvPr id="3" name="Group 2018778458" descr="preencoded.png"/>
          <p:cNvPicPr>
            <a:picLocks noChangeAspect="1"/>
          </p:cNvPicPr>
          <p:nvPr/>
        </p:nvPicPr>
        <p:blipFill>
          <a:blip r:embed="rId5"/>
          <a:srcRect/>
          <a:stretch/>
        </p:blipFill>
        <p:spPr>
          <a:xfrm>
            <a:off x="7361256" y="2377435"/>
            <a:ext cx="336667" cy="336667"/>
          </a:xfrm>
          <a:prstGeom prst="rect">
            <a:avLst/>
          </a:prstGeom>
        </p:spPr>
      </p:pic>
      <p:pic>
        <p:nvPicPr>
          <p:cNvPr id="4" name="M / Microsoft Teams" descr="preencoded.png"/>
          <p:cNvPicPr>
            <a:picLocks noChangeAspect="1"/>
          </p:cNvPicPr>
          <p:nvPr/>
        </p:nvPicPr>
        <p:blipFill>
          <a:blip r:embed="rId6"/>
          <a:srcRect/>
          <a:stretch/>
        </p:blipFill>
        <p:spPr>
          <a:xfrm>
            <a:off x="8641911" y="2391768"/>
            <a:ext cx="304907" cy="304909"/>
          </a:xfrm>
          <a:prstGeom prst="rect">
            <a:avLst/>
          </a:prstGeom>
        </p:spPr>
      </p:pic>
      <p:pic>
        <p:nvPicPr>
          <p:cNvPr id="5" name="Group 2018778733" descr="preencoded.png"/>
          <p:cNvPicPr>
            <a:picLocks noChangeAspect="1"/>
          </p:cNvPicPr>
          <p:nvPr/>
        </p:nvPicPr>
        <p:blipFill>
          <a:blip r:embed="rId7"/>
          <a:srcRect/>
          <a:stretch/>
        </p:blipFill>
        <p:spPr>
          <a:xfrm>
            <a:off x="7336064" y="3572249"/>
            <a:ext cx="317613" cy="323961"/>
          </a:xfrm>
          <a:prstGeom prst="rect">
            <a:avLst/>
          </a:prstGeom>
        </p:spPr>
      </p:pic>
      <p:pic>
        <p:nvPicPr>
          <p:cNvPr id="6" name="Group 2018778735" descr="preencoded.png"/>
          <p:cNvPicPr>
            <a:picLocks noChangeAspect="1"/>
          </p:cNvPicPr>
          <p:nvPr/>
        </p:nvPicPr>
        <p:blipFill>
          <a:blip r:embed="rId8"/>
          <a:srcRect/>
          <a:stretch/>
        </p:blipFill>
        <p:spPr>
          <a:xfrm>
            <a:off x="8642119" y="3577463"/>
            <a:ext cx="323963" cy="323963"/>
          </a:xfrm>
          <a:prstGeom prst="rect">
            <a:avLst/>
          </a:prstGeom>
        </p:spPr>
      </p:pic>
      <p:pic>
        <p:nvPicPr>
          <p:cNvPr id="7" name="Group 2018778735" descr="preencoded.png"/>
          <p:cNvPicPr>
            <a:picLocks noChangeAspect="1"/>
          </p:cNvPicPr>
          <p:nvPr/>
        </p:nvPicPr>
        <p:blipFill>
          <a:blip r:embed="rId9"/>
          <a:srcRect/>
          <a:stretch/>
        </p:blipFill>
        <p:spPr>
          <a:xfrm>
            <a:off x="8669921" y="4690957"/>
            <a:ext cx="362067" cy="336677"/>
          </a:xfrm>
          <a:prstGeom prst="rect">
            <a:avLst/>
          </a:prstGeom>
        </p:spPr>
      </p:pic>
      <p:pic>
        <p:nvPicPr>
          <p:cNvPr id="8" name="Group 31817" descr="preencoded.png"/>
          <p:cNvPicPr>
            <a:picLocks noChangeAspect="1"/>
          </p:cNvPicPr>
          <p:nvPr/>
        </p:nvPicPr>
        <p:blipFill>
          <a:blip r:embed="rId10"/>
          <a:srcRect/>
          <a:stretch/>
        </p:blipFill>
        <p:spPr>
          <a:xfrm>
            <a:off x="3930140" y="2385188"/>
            <a:ext cx="323961" cy="317613"/>
          </a:xfrm>
          <a:prstGeom prst="rect">
            <a:avLst/>
          </a:prstGeom>
        </p:spPr>
      </p:pic>
      <p:pic>
        <p:nvPicPr>
          <p:cNvPr id="9" name="github copilot" descr="preencoded.png"/>
          <p:cNvPicPr>
            <a:picLocks noChangeAspect="1"/>
          </p:cNvPicPr>
          <p:nvPr/>
        </p:nvPicPr>
        <p:blipFill>
          <a:blip r:embed="rId11"/>
          <a:srcRect/>
          <a:stretch/>
        </p:blipFill>
        <p:spPr>
          <a:xfrm>
            <a:off x="5212494" y="2408237"/>
            <a:ext cx="330295" cy="273165"/>
          </a:xfrm>
          <a:prstGeom prst="rect">
            <a:avLst/>
          </a:prstGeom>
        </p:spPr>
      </p:pic>
      <p:pic>
        <p:nvPicPr>
          <p:cNvPr id="10" name="Group" descr="preencoded.png"/>
          <p:cNvPicPr>
            <a:picLocks noChangeAspect="1"/>
          </p:cNvPicPr>
          <p:nvPr/>
        </p:nvPicPr>
        <p:blipFill>
          <a:blip r:embed="rId12"/>
          <a:srcRect/>
          <a:stretch/>
        </p:blipFill>
        <p:spPr>
          <a:xfrm>
            <a:off x="3941435" y="3569128"/>
            <a:ext cx="292215" cy="330302"/>
          </a:xfrm>
          <a:prstGeom prst="rect">
            <a:avLst/>
          </a:prstGeom>
        </p:spPr>
      </p:pic>
      <p:pic>
        <p:nvPicPr>
          <p:cNvPr id="11" name="Vector" descr="preencoded.png"/>
          <p:cNvPicPr>
            <a:picLocks noChangeAspect="1"/>
          </p:cNvPicPr>
          <p:nvPr/>
        </p:nvPicPr>
        <p:blipFill>
          <a:blip r:embed="rId13"/>
          <a:srcRect/>
          <a:stretch/>
        </p:blipFill>
        <p:spPr>
          <a:xfrm>
            <a:off x="5252297" y="3572117"/>
            <a:ext cx="362063" cy="323977"/>
          </a:xfrm>
          <a:prstGeom prst="rect">
            <a:avLst/>
          </a:prstGeom>
        </p:spPr>
      </p:pic>
      <p:pic>
        <p:nvPicPr>
          <p:cNvPr id="12" name="Group" descr="preencoded.png"/>
          <p:cNvPicPr>
            <a:picLocks noChangeAspect="1"/>
          </p:cNvPicPr>
          <p:nvPr/>
        </p:nvPicPr>
        <p:blipFill>
          <a:blip r:embed="rId14"/>
          <a:srcRect/>
          <a:stretch/>
        </p:blipFill>
        <p:spPr>
          <a:xfrm>
            <a:off x="3920662" y="4655542"/>
            <a:ext cx="292222" cy="349352"/>
          </a:xfrm>
          <a:prstGeom prst="rect">
            <a:avLst/>
          </a:prstGeom>
        </p:spPr>
      </p:pic>
      <p:sp>
        <p:nvSpPr>
          <p:cNvPr id="14" name="Where can you use Learn MCP"/>
          <p:cNvSpPr/>
          <p:nvPr/>
        </p:nvSpPr>
        <p:spPr>
          <a:xfrm>
            <a:off x="430936" y="450071"/>
            <a:ext cx="4267261" cy="349987"/>
          </a:xfrm>
          <a:prstGeom prst="rect">
            <a:avLst/>
          </a:prstGeom>
          <a:noFill/>
          <a:ln/>
        </p:spPr>
        <p:txBody>
          <a:bodyPr wrap="square" lIns="0" tIns="0" rIns="0" bIns="0" rtlCol="0" anchor="t"/>
          <a:lstStyle/>
          <a:p>
            <a:pPr>
              <a:lnSpc>
                <a:spcPts val="2750"/>
              </a:lnSpc>
              <a:spcAft>
                <a:spcPts val="700"/>
              </a:spcAft>
            </a:pPr>
            <a:r>
              <a:rPr lang="en-US" sz="2400" kern="0" spc="-50">
                <a:solidFill>
                  <a:srgbClr val="FFFFFF"/>
                </a:solidFill>
                <a:latin typeface="Segoe Sans Display Semibold" pitchFamily="34" charset="0"/>
                <a:ea typeface="Segoe Sans Display Semibold" pitchFamily="34" charset="-122"/>
                <a:cs typeface="Segoe Sans Display Semibold" pitchFamily="34" charset="-120"/>
              </a:rPr>
              <a:t>Where can you use Learn MCP?</a:t>
            </a:r>
            <a:endParaRPr lang="en-US" sz="2400"/>
          </a:p>
        </p:txBody>
      </p:sp>
      <p:sp>
        <p:nvSpPr>
          <p:cNvPr id="15" name="Visual Studio Code"/>
          <p:cNvSpPr/>
          <p:nvPr/>
        </p:nvSpPr>
        <p:spPr>
          <a:xfrm>
            <a:off x="3886062" y="2809568"/>
            <a:ext cx="1138344" cy="470097"/>
          </a:xfrm>
          <a:prstGeom prst="rect">
            <a:avLst/>
          </a:prstGeom>
          <a:noFill/>
          <a:ln/>
        </p:spPr>
        <p:txBody>
          <a:bodyPr wrap="square" lIns="0" tIns="0" rIns="0" bIns="0" rtlCol="0" anchor="t"/>
          <a:lstStyle/>
          <a:p>
            <a:pPr>
              <a:lnSpc>
                <a:spcPts val="1700"/>
              </a:lnSpc>
              <a:spcAft>
                <a:spcPts val="700"/>
              </a:spcAft>
            </a:pPr>
            <a:r>
              <a:rPr lang="en-US" sz="1400">
                <a:solidFill>
                  <a:srgbClr val="000000"/>
                </a:solidFill>
                <a:latin typeface="Segoe Sans Display Regular" pitchFamily="34" charset="0"/>
                <a:ea typeface="Segoe Sans Display Regular" pitchFamily="34" charset="-122"/>
                <a:cs typeface="Segoe Sans Display Regular" pitchFamily="34" charset="-120"/>
              </a:rPr>
              <a:t>Visual Studio Code</a:t>
            </a:r>
            <a:endParaRPr lang="en-US" sz="1400"/>
          </a:p>
        </p:txBody>
      </p:sp>
      <p:sp>
        <p:nvSpPr>
          <p:cNvPr id="16" name="GitHub Copilot Agent mode"/>
          <p:cNvSpPr/>
          <p:nvPr/>
        </p:nvSpPr>
        <p:spPr>
          <a:xfrm>
            <a:off x="5172867" y="2798375"/>
            <a:ext cx="1615884" cy="470180"/>
          </a:xfrm>
          <a:prstGeom prst="rect">
            <a:avLst/>
          </a:prstGeom>
          <a:noFill/>
          <a:ln/>
        </p:spPr>
        <p:txBody>
          <a:bodyPr wrap="square" lIns="0" tIns="0" rIns="0" bIns="0" rtlCol="0" anchor="t"/>
          <a:lstStyle/>
          <a:p>
            <a:pPr>
              <a:lnSpc>
                <a:spcPts val="1700"/>
              </a:lnSpc>
              <a:spcAft>
                <a:spcPts val="700"/>
              </a:spcAft>
            </a:pPr>
            <a:r>
              <a:rPr lang="en-US" sz="1400">
                <a:solidFill>
                  <a:srgbClr val="000000"/>
                </a:solidFill>
                <a:latin typeface="Segoe Sans Display Regular" pitchFamily="34" charset="0"/>
                <a:ea typeface="Segoe Sans Display Regular" pitchFamily="34" charset="-122"/>
                <a:cs typeface="Segoe Sans Display Regular" pitchFamily="34" charset="-120"/>
              </a:rPr>
              <a:t>GitHub Copilot (Agent mode)</a:t>
            </a:r>
            <a:endParaRPr lang="en-US" sz="1400"/>
          </a:p>
        </p:txBody>
      </p:sp>
      <p:sp>
        <p:nvSpPr>
          <p:cNvPr id="17" name="In your IDE like"/>
          <p:cNvSpPr/>
          <p:nvPr/>
        </p:nvSpPr>
        <p:spPr>
          <a:xfrm>
            <a:off x="654574" y="1758181"/>
            <a:ext cx="1625642" cy="241581"/>
          </a:xfrm>
          <a:prstGeom prst="rect">
            <a:avLst/>
          </a:prstGeom>
          <a:noFill/>
          <a:ln/>
        </p:spPr>
        <p:txBody>
          <a:bodyPr wrap="square" lIns="0" tIns="0" rIns="0" bIns="0" rtlCol="0" anchor="t"/>
          <a:lstStyle/>
          <a:p>
            <a:pPr>
              <a:lnSpc>
                <a:spcPts val="1915"/>
              </a:lnSpc>
            </a:pPr>
            <a:r>
              <a:rPr lang="en-US" sz="1600">
                <a:solidFill>
                  <a:srgbClr val="1E1E1E"/>
                </a:solidFill>
                <a:latin typeface="Segoe UI Semibold" pitchFamily="34" charset="0"/>
                <a:ea typeface="Segoe UI Semibold" pitchFamily="34" charset="-122"/>
                <a:cs typeface="Segoe UI Semibold" pitchFamily="34" charset="-120"/>
              </a:rPr>
              <a:t>In your IDE, like…</a:t>
            </a:r>
            <a:endParaRPr lang="en-US" sz="1600"/>
          </a:p>
        </p:txBody>
      </p:sp>
      <p:sp>
        <p:nvSpPr>
          <p:cNvPr id="18" name="Or outside of your IDE like"/>
          <p:cNvSpPr/>
          <p:nvPr/>
        </p:nvSpPr>
        <p:spPr>
          <a:xfrm>
            <a:off x="7171337" y="1759222"/>
            <a:ext cx="2673392" cy="241761"/>
          </a:xfrm>
          <a:prstGeom prst="rect">
            <a:avLst/>
          </a:prstGeom>
          <a:noFill/>
          <a:ln/>
        </p:spPr>
        <p:txBody>
          <a:bodyPr wrap="square" lIns="0" tIns="0" rIns="0" bIns="0" rtlCol="0" anchor="t"/>
          <a:lstStyle/>
          <a:p>
            <a:pPr>
              <a:lnSpc>
                <a:spcPts val="1915"/>
              </a:lnSpc>
            </a:pPr>
            <a:r>
              <a:rPr lang="en-US" sz="1600">
                <a:solidFill>
                  <a:srgbClr val="1E1E1E"/>
                </a:solidFill>
                <a:latin typeface="Segoe UI Semibold" pitchFamily="34" charset="0"/>
                <a:ea typeface="Segoe UI Semibold" pitchFamily="34" charset="-122"/>
                <a:cs typeface="Segoe UI Semibold" pitchFamily="34" charset="-120"/>
              </a:rPr>
              <a:t>Or outside of your IDE, like…</a:t>
            </a:r>
            <a:endParaRPr lang="en-US" sz="1600"/>
          </a:p>
        </p:txBody>
      </p:sp>
      <p:sp>
        <p:nvSpPr>
          <p:cNvPr id="19" name="Cursor"/>
          <p:cNvSpPr/>
          <p:nvPr/>
        </p:nvSpPr>
        <p:spPr>
          <a:xfrm>
            <a:off x="3869101" y="4001380"/>
            <a:ext cx="558841" cy="235044"/>
          </a:xfrm>
          <a:prstGeom prst="rect">
            <a:avLst/>
          </a:prstGeom>
          <a:noFill/>
          <a:ln/>
        </p:spPr>
        <p:txBody>
          <a:bodyPr wrap="square" lIns="0" tIns="0" rIns="0" bIns="0" rtlCol="0" anchor="t"/>
          <a:lstStyle/>
          <a:p>
            <a:pPr>
              <a:lnSpc>
                <a:spcPts val="1700"/>
              </a:lnSpc>
              <a:spcAft>
                <a:spcPts val="700"/>
              </a:spcAft>
            </a:pPr>
            <a:r>
              <a:rPr lang="en-US" sz="1400">
                <a:solidFill>
                  <a:srgbClr val="000000"/>
                </a:solidFill>
                <a:latin typeface="Segoe Sans Display Regular" pitchFamily="34" charset="0"/>
                <a:ea typeface="Segoe Sans Display Regular" pitchFamily="34" charset="-122"/>
                <a:cs typeface="Segoe Sans Display Regular" pitchFamily="34" charset="-120"/>
              </a:rPr>
              <a:t>Cursor</a:t>
            </a:r>
            <a:endParaRPr lang="en-US" sz="1400"/>
          </a:p>
        </p:txBody>
      </p:sp>
      <p:sp>
        <p:nvSpPr>
          <p:cNvPr id="20" name="Blazor"/>
          <p:cNvSpPr/>
          <p:nvPr/>
        </p:nvSpPr>
        <p:spPr>
          <a:xfrm>
            <a:off x="5180153" y="4001162"/>
            <a:ext cx="495341" cy="235033"/>
          </a:xfrm>
          <a:prstGeom prst="rect">
            <a:avLst/>
          </a:prstGeom>
          <a:noFill/>
          <a:ln/>
        </p:spPr>
        <p:txBody>
          <a:bodyPr wrap="square" lIns="0" tIns="0" rIns="0" bIns="0" rtlCol="0" anchor="t"/>
          <a:lstStyle/>
          <a:p>
            <a:pPr>
              <a:lnSpc>
                <a:spcPts val="1700"/>
              </a:lnSpc>
              <a:spcAft>
                <a:spcPts val="700"/>
              </a:spcAft>
            </a:pPr>
            <a:r>
              <a:rPr lang="en-US" sz="1400">
                <a:solidFill>
                  <a:srgbClr val="000000"/>
                </a:solidFill>
                <a:latin typeface="Segoe Sans Display Regular" pitchFamily="34" charset="0"/>
                <a:ea typeface="Segoe Sans Display Regular" pitchFamily="34" charset="-122"/>
                <a:cs typeface="Segoe Sans Display Regular" pitchFamily="34" charset="-120"/>
              </a:rPr>
              <a:t>Blazor</a:t>
            </a:r>
            <a:endParaRPr lang="en-US" sz="1400"/>
          </a:p>
        </p:txBody>
      </p:sp>
      <p:sp>
        <p:nvSpPr>
          <p:cNvPr id="21" name="Replit"/>
          <p:cNvSpPr/>
          <p:nvPr/>
        </p:nvSpPr>
        <p:spPr>
          <a:xfrm>
            <a:off x="3877555" y="5113186"/>
            <a:ext cx="469941" cy="235029"/>
          </a:xfrm>
          <a:prstGeom prst="rect">
            <a:avLst/>
          </a:prstGeom>
          <a:noFill/>
          <a:ln/>
        </p:spPr>
        <p:txBody>
          <a:bodyPr wrap="square" lIns="0" tIns="0" rIns="0" bIns="0" rtlCol="0" anchor="t"/>
          <a:lstStyle/>
          <a:p>
            <a:pPr>
              <a:lnSpc>
                <a:spcPts val="1700"/>
              </a:lnSpc>
              <a:spcAft>
                <a:spcPts val="700"/>
              </a:spcAft>
            </a:pPr>
            <a:r>
              <a:rPr lang="en-US" sz="1400">
                <a:solidFill>
                  <a:srgbClr val="000000"/>
                </a:solidFill>
                <a:latin typeface="Segoe Sans Display Regular" pitchFamily="34" charset="0"/>
                <a:ea typeface="Segoe Sans Display Regular" pitchFamily="34" charset="-122"/>
                <a:cs typeface="Segoe Sans Display Regular" pitchFamily="34" charset="-120"/>
              </a:rPr>
              <a:t>Replit</a:t>
            </a:r>
            <a:endParaRPr lang="en-US" sz="1400"/>
          </a:p>
        </p:txBody>
      </p:sp>
      <p:sp>
        <p:nvSpPr>
          <p:cNvPr id="22" name="Copilot"/>
          <p:cNvSpPr/>
          <p:nvPr/>
        </p:nvSpPr>
        <p:spPr>
          <a:xfrm>
            <a:off x="7335931" y="2809061"/>
            <a:ext cx="603291" cy="235052"/>
          </a:xfrm>
          <a:prstGeom prst="rect">
            <a:avLst/>
          </a:prstGeom>
          <a:noFill/>
          <a:ln/>
        </p:spPr>
        <p:txBody>
          <a:bodyPr wrap="square" lIns="0" tIns="0" rIns="0" bIns="0" rtlCol="0" anchor="t"/>
          <a:lstStyle/>
          <a:p>
            <a:pPr>
              <a:lnSpc>
                <a:spcPts val="1700"/>
              </a:lnSpc>
              <a:spcAft>
                <a:spcPts val="700"/>
              </a:spcAft>
            </a:pPr>
            <a:r>
              <a:rPr lang="en-US" sz="1400">
                <a:solidFill>
                  <a:srgbClr val="000000"/>
                </a:solidFill>
                <a:latin typeface="Segoe Sans Display Regular" pitchFamily="34" charset="0"/>
                <a:ea typeface="Segoe Sans Display Regular" pitchFamily="34" charset="-122"/>
                <a:cs typeface="Segoe Sans Display Regular" pitchFamily="34" charset="-120"/>
              </a:rPr>
              <a:t>Copilot</a:t>
            </a:r>
            <a:endParaRPr lang="en-US" sz="1400"/>
          </a:p>
        </p:txBody>
      </p:sp>
      <p:sp>
        <p:nvSpPr>
          <p:cNvPr id="23" name="ChatGPT"/>
          <p:cNvSpPr/>
          <p:nvPr/>
        </p:nvSpPr>
        <p:spPr>
          <a:xfrm>
            <a:off x="7336140" y="4000752"/>
            <a:ext cx="704891" cy="235071"/>
          </a:xfrm>
          <a:prstGeom prst="rect">
            <a:avLst/>
          </a:prstGeom>
          <a:noFill/>
          <a:ln/>
        </p:spPr>
        <p:txBody>
          <a:bodyPr wrap="square" lIns="0" tIns="0" rIns="0" bIns="0" rtlCol="0" anchor="t"/>
          <a:lstStyle/>
          <a:p>
            <a:pPr>
              <a:lnSpc>
                <a:spcPts val="1700"/>
              </a:lnSpc>
              <a:spcAft>
                <a:spcPts val="700"/>
              </a:spcAft>
            </a:pPr>
            <a:r>
              <a:rPr lang="en-US" sz="1400">
                <a:solidFill>
                  <a:srgbClr val="000000"/>
                </a:solidFill>
                <a:latin typeface="Segoe Sans Display Regular" pitchFamily="34" charset="0"/>
                <a:ea typeface="Segoe Sans Display Regular" pitchFamily="34" charset="-122"/>
                <a:cs typeface="Segoe Sans Display Regular" pitchFamily="34" charset="-120"/>
              </a:rPr>
              <a:t>ChatGPT</a:t>
            </a:r>
            <a:endParaRPr lang="en-US" sz="1400"/>
          </a:p>
        </p:txBody>
      </p:sp>
      <p:sp>
        <p:nvSpPr>
          <p:cNvPr id="24" name="Claude"/>
          <p:cNvSpPr/>
          <p:nvPr/>
        </p:nvSpPr>
        <p:spPr>
          <a:xfrm>
            <a:off x="8642193" y="4000547"/>
            <a:ext cx="571541" cy="235047"/>
          </a:xfrm>
          <a:prstGeom prst="rect">
            <a:avLst/>
          </a:prstGeom>
          <a:noFill/>
          <a:ln/>
        </p:spPr>
        <p:txBody>
          <a:bodyPr wrap="square" lIns="0" tIns="0" rIns="0" bIns="0" rtlCol="0" anchor="t"/>
          <a:lstStyle/>
          <a:p>
            <a:pPr>
              <a:lnSpc>
                <a:spcPts val="1700"/>
              </a:lnSpc>
              <a:spcAft>
                <a:spcPts val="700"/>
              </a:spcAft>
            </a:pPr>
            <a:r>
              <a:rPr lang="en-US" sz="1400">
                <a:solidFill>
                  <a:srgbClr val="000000"/>
                </a:solidFill>
                <a:latin typeface="Segoe Sans Display Regular" pitchFamily="34" charset="0"/>
                <a:ea typeface="Segoe Sans Display Regular" pitchFamily="34" charset="-122"/>
                <a:cs typeface="Segoe Sans Display Regular" pitchFamily="34" charset="-120"/>
              </a:rPr>
              <a:t>Claude</a:t>
            </a:r>
            <a:endParaRPr lang="en-US" sz="1400"/>
          </a:p>
        </p:txBody>
      </p:sp>
      <p:sp>
        <p:nvSpPr>
          <p:cNvPr id="25" name="Perplexity"/>
          <p:cNvSpPr/>
          <p:nvPr/>
        </p:nvSpPr>
        <p:spPr>
          <a:xfrm>
            <a:off x="7317283" y="5112529"/>
            <a:ext cx="781091" cy="235084"/>
          </a:xfrm>
          <a:prstGeom prst="rect">
            <a:avLst/>
          </a:prstGeom>
          <a:noFill/>
          <a:ln/>
        </p:spPr>
        <p:txBody>
          <a:bodyPr wrap="square" lIns="0" tIns="0" rIns="0" bIns="0" rtlCol="0" anchor="t"/>
          <a:lstStyle/>
          <a:p>
            <a:pPr>
              <a:lnSpc>
                <a:spcPts val="1700"/>
              </a:lnSpc>
              <a:spcAft>
                <a:spcPts val="700"/>
              </a:spcAft>
            </a:pPr>
            <a:r>
              <a:rPr lang="en-US" sz="1400">
                <a:solidFill>
                  <a:srgbClr val="000000"/>
                </a:solidFill>
                <a:latin typeface="Segoe Sans Display Regular" pitchFamily="34" charset="0"/>
                <a:ea typeface="Segoe Sans Display Regular" pitchFamily="34" charset="-122"/>
                <a:cs typeface="Segoe Sans Display Regular" pitchFamily="34" charset="-120"/>
              </a:rPr>
              <a:t>Perplexity</a:t>
            </a:r>
            <a:endParaRPr lang="en-US" sz="1400"/>
          </a:p>
        </p:txBody>
      </p:sp>
      <p:sp>
        <p:nvSpPr>
          <p:cNvPr id="26" name="Microsoft Teams"/>
          <p:cNvSpPr/>
          <p:nvPr/>
        </p:nvSpPr>
        <p:spPr>
          <a:xfrm>
            <a:off x="8641985" y="2808707"/>
            <a:ext cx="1314491" cy="235176"/>
          </a:xfrm>
          <a:prstGeom prst="rect">
            <a:avLst/>
          </a:prstGeom>
          <a:noFill/>
          <a:ln/>
        </p:spPr>
        <p:txBody>
          <a:bodyPr wrap="square" lIns="0" tIns="0" rIns="0" bIns="0" rtlCol="0" anchor="t"/>
          <a:lstStyle/>
          <a:p>
            <a:pPr>
              <a:lnSpc>
                <a:spcPts val="1700"/>
              </a:lnSpc>
              <a:spcAft>
                <a:spcPts val="700"/>
              </a:spcAft>
            </a:pPr>
            <a:r>
              <a:rPr lang="en-US" sz="1400">
                <a:solidFill>
                  <a:srgbClr val="000000"/>
                </a:solidFill>
                <a:latin typeface="Segoe Sans Display Regular" pitchFamily="34" charset="0"/>
                <a:ea typeface="Segoe Sans Display Regular" pitchFamily="34" charset="-122"/>
                <a:cs typeface="Segoe Sans Display Regular" pitchFamily="34" charset="-120"/>
              </a:rPr>
              <a:t>Microsoft Teams</a:t>
            </a:r>
            <a:endParaRPr lang="en-US" sz="1400"/>
          </a:p>
        </p:txBody>
      </p:sp>
      <p:sp>
        <p:nvSpPr>
          <p:cNvPr id="27" name="Custom apps"/>
          <p:cNvSpPr/>
          <p:nvPr/>
        </p:nvSpPr>
        <p:spPr>
          <a:xfrm>
            <a:off x="8642387" y="5112251"/>
            <a:ext cx="1054141" cy="235132"/>
          </a:xfrm>
          <a:prstGeom prst="rect">
            <a:avLst/>
          </a:prstGeom>
          <a:noFill/>
          <a:ln/>
        </p:spPr>
        <p:txBody>
          <a:bodyPr wrap="square" lIns="0" tIns="0" rIns="0" bIns="0" rtlCol="0" anchor="t"/>
          <a:lstStyle/>
          <a:p>
            <a:pPr>
              <a:lnSpc>
                <a:spcPts val="1700"/>
              </a:lnSpc>
              <a:spcAft>
                <a:spcPts val="700"/>
              </a:spcAft>
            </a:pPr>
            <a:r>
              <a:rPr lang="en-US" sz="1400">
                <a:solidFill>
                  <a:srgbClr val="000000"/>
                </a:solidFill>
                <a:latin typeface="Segoe Sans Display Regular" pitchFamily="34" charset="0"/>
                <a:ea typeface="Segoe Sans Display Regular" pitchFamily="34" charset="-122"/>
                <a:cs typeface="Segoe Sans Display Regular" pitchFamily="34" charset="-120"/>
              </a:rPr>
              <a:t>Custom apps</a:t>
            </a:r>
            <a:endParaRPr lang="en-US" sz="1400"/>
          </a:p>
        </p:txBody>
      </p:sp>
      <p:pic>
        <p:nvPicPr>
          <p:cNvPr id="28" name="Group 2018778784" descr="preencoded.png">
            <a:extLst>
              <a:ext uri="{FF2B5EF4-FFF2-40B4-BE49-F238E27FC236}">
                <a16:creationId xmlns:a16="http://schemas.microsoft.com/office/drawing/2014/main" id="{4215A656-D1D1-C2EA-6157-4AAB8DDFE0DD}"/>
              </a:ext>
            </a:extLst>
          </p:cNvPr>
          <p:cNvPicPr>
            <a:picLocks noChangeAspect="1"/>
          </p:cNvPicPr>
          <p:nvPr/>
        </p:nvPicPr>
        <p:blipFill>
          <a:blip r:embed="rId15"/>
          <a:srcRect/>
          <a:stretch/>
        </p:blipFill>
        <p:spPr>
          <a:xfrm>
            <a:off x="527031" y="2190156"/>
            <a:ext cx="3099928" cy="3703021"/>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PM xmlns="29b40d81-11fe-4407-94e1-b02c7e23d827">
      <UserInfo>
        <DisplayName/>
        <AccountId xsi:nil="true"/>
        <AccountType/>
      </UserInfo>
    </PM>
    <_ip_UnifiedCompliancePolicyProperties xmlns="http://schemas.microsoft.com/sharepoint/v3" xsi:nil="true"/>
    <lcf76f155ced4ddcb4097134ff3c332f xmlns="29b40d81-11fe-4407-94e1-b02c7e23d827">
      <Terms xmlns="http://schemas.microsoft.com/office/infopath/2007/PartnerControls"/>
    </lcf76f155ced4ddcb4097134ff3c332f>
    <TaxCatchAll xmlns="230e9df3-be65-4c73-a93b-d1236ebd677e"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1DA888A88E75DA428F09E360E5FA3C22" ma:contentTypeVersion="27" ma:contentTypeDescription="Create a new document." ma:contentTypeScope="" ma:versionID="5e2fad6741122be10a4c5db47e795931">
  <xsd:schema xmlns:xsd="http://www.w3.org/2001/XMLSchema" xmlns:xs="http://www.w3.org/2001/XMLSchema" xmlns:p="http://schemas.microsoft.com/office/2006/metadata/properties" xmlns:ns1="http://schemas.microsoft.com/sharepoint/v3" xmlns:ns2="29b40d81-11fe-4407-94e1-b02c7e23d827" xmlns:ns3="9666c15e-24b3-4b88-9535-6bb48e0c11bd" xmlns:ns4="230e9df3-be65-4c73-a93b-d1236ebd677e" targetNamespace="http://schemas.microsoft.com/office/2006/metadata/properties" ma:root="true" ma:fieldsID="3cf32af31bf080afa177fac4ef1c635c" ns1:_="" ns2:_="" ns3:_="" ns4:_="">
    <xsd:import namespace="http://schemas.microsoft.com/sharepoint/v3"/>
    <xsd:import namespace="29b40d81-11fe-4407-94e1-b02c7e23d827"/>
    <xsd:import namespace="9666c15e-24b3-4b88-9535-6bb48e0c11bd"/>
    <xsd:import namespace="230e9df3-be65-4c73-a93b-d1236ebd677e"/>
    <xsd:element name="properties">
      <xsd:complexType>
        <xsd:sequence>
          <xsd:element name="documentManagement">
            <xsd:complexType>
              <xsd:all>
                <xsd:element ref="ns2:PM" minOccurs="0"/>
                <xsd:element ref="ns2:MediaServiceMetadata" minOccurs="0"/>
                <xsd:element ref="ns2:MediaServiceFastMetadata" minOccurs="0"/>
                <xsd:element ref="ns2:MediaServiceDateTaken" minOccurs="0"/>
                <xsd:element ref="ns2:MediaLengthInSeconds" minOccurs="0"/>
                <xsd:element ref="ns2:MediaServiceAutoKeyPoints" minOccurs="0"/>
                <xsd:element ref="ns2:MediaServiceKeyPoints" minOccurs="0"/>
                <xsd:element ref="ns3:SharedWithUsers" minOccurs="0"/>
                <xsd:element ref="ns3:SharedWithDetails" minOccurs="0"/>
                <xsd:element ref="ns1:_ip_UnifiedCompliancePolicyProperties" minOccurs="0"/>
                <xsd:element ref="ns1:_ip_UnifiedCompliancePolicyUIAction" minOccurs="0"/>
                <xsd:element ref="ns2:lcf76f155ced4ddcb4097134ff3c332f" minOccurs="0"/>
                <xsd:element ref="ns4:TaxCatchAll" minOccurs="0"/>
                <xsd:element ref="ns2:MediaServiceOCR" minOccurs="0"/>
                <xsd:element ref="ns2:MediaServiceGenerationTime" minOccurs="0"/>
                <xsd:element ref="ns2:MediaServiceEventHashCode" minOccurs="0"/>
                <xsd:element ref="ns2:MediaServiceLocation" minOccurs="0"/>
                <xsd:element ref="ns2:MediaServiceSearchProperties" minOccurs="0"/>
                <xsd:element ref="ns2:MediaServiceDocTags" minOccurs="0"/>
                <xsd:element ref="ns2:MediaServiceObjectDetectorVersions" minOccurs="0"/>
                <xsd:element ref="ns2:MediaServiceSystemTags" minOccurs="0"/>
                <xsd:element ref="ns2: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7" nillable="true" ma:displayName="Unified Compliance Policy Properties" ma:hidden="true" ma:internalName="_ip_UnifiedCompliancePolicyProperties">
      <xsd:simpleType>
        <xsd:restriction base="dms:Note"/>
      </xsd:simpleType>
    </xsd:element>
    <xsd:element name="_ip_UnifiedCompliancePolicyUIAction" ma:index="18"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9b40d81-11fe-4407-94e1-b02c7e23d827" elementFormDefault="qualified">
    <xsd:import namespace="http://schemas.microsoft.com/office/2006/documentManagement/types"/>
    <xsd:import namespace="http://schemas.microsoft.com/office/infopath/2007/PartnerControls"/>
    <xsd:element name="PM" ma:index="2" nillable="true" ma:displayName="PM" ma:list="UserInfo" ma:SharePointGroup="0" ma:internalName="PM"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LengthInSeconds" ma:index="11" nillable="true" ma:displayName="MediaLengthInSeconds" ma:hidden="true" ma:internalName="MediaLengthInSeconds" ma:readOnly="true">
      <xsd:simpleType>
        <xsd:restriction base="dms:Unknown"/>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hidden="true" ma:internalName="MediaServiceKeyPoints" ma:readOnly="true">
      <xsd:simpleType>
        <xsd:restriction base="dms:Note"/>
      </xsd:simpleType>
    </xsd:element>
    <xsd:element name="lcf76f155ced4ddcb4097134ff3c332f" ma:index="20"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OCR" ma:index="22" nillable="true" ma:displayName="Extracted Text" ma:internalName="MediaServiceOCR" ma:readOnly="true">
      <xsd:simpleType>
        <xsd:restriction base="dms:Note">
          <xsd:maxLength value="255"/>
        </xsd:restriction>
      </xsd:simpleType>
    </xsd:element>
    <xsd:element name="MediaServiceGenerationTime" ma:index="23" nillable="true" ma:displayName="MediaServiceGenerationTime" ma:hidden="true" ma:internalName="MediaServiceGenerationTime" ma:readOnly="true">
      <xsd:simpleType>
        <xsd:restriction base="dms:Text"/>
      </xsd:simpleType>
    </xsd:element>
    <xsd:element name="MediaServiceEventHashCode" ma:index="24" nillable="true" ma:displayName="MediaServiceEventHashCode" ma:hidden="true" ma:internalName="MediaServiceEventHashCode" ma:readOnly="true">
      <xsd:simpleType>
        <xsd:restriction base="dms:Text"/>
      </xsd:simpleType>
    </xsd:element>
    <xsd:element name="MediaServiceLocation" ma:index="25" nillable="true" ma:displayName="Location" ma:internalName="MediaServiceLocation" ma:readOnly="true">
      <xsd:simpleType>
        <xsd:restriction base="dms:Text"/>
      </xsd:simpleType>
    </xsd:element>
    <xsd:element name="MediaServiceSearchProperties" ma:index="26" nillable="true" ma:displayName="MediaServiceSearchProperties" ma:hidden="true" ma:internalName="MediaServiceSearchProperties" ma:readOnly="true">
      <xsd:simpleType>
        <xsd:restriction base="dms:Note"/>
      </xsd:simpleType>
    </xsd:element>
    <xsd:element name="MediaServiceDocTags" ma:index="27" nillable="true" ma:displayName="MediaServiceDocTags" ma:hidden="true" ma:internalName="MediaServiceDocTags" ma:readOnly="true">
      <xsd:simpleType>
        <xsd:restriction base="dms:Note"/>
      </xsd:simpleType>
    </xsd:element>
    <xsd:element name="MediaServiceObjectDetectorVersions" ma:index="28" nillable="true" ma:displayName="MediaServiceObjectDetectorVersions" ma:hidden="true" ma:indexed="true" ma:internalName="MediaServiceObjectDetectorVersions" ma:readOnly="true">
      <xsd:simpleType>
        <xsd:restriction base="dms:Text"/>
      </xsd:simpleType>
    </xsd:element>
    <xsd:element name="MediaServiceSystemTags" ma:index="29" nillable="true" ma:displayName="MediaServiceSystemTags" ma:hidden="true" ma:internalName="MediaServiceSystemTags" ma:readOnly="true">
      <xsd:simpleType>
        <xsd:restriction base="dms:Note"/>
      </xsd:simpleType>
    </xsd:element>
    <xsd:element name="MediaServiceBillingMetadata" ma:index="30" nillable="true" ma:displayName="MediaServiceBillingMetadata" ma:hidden="true" ma:internalName="MediaServiceBillingMetadata"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9666c15e-24b3-4b88-9535-6bb48e0c11bd"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1" nillable="true" ma:displayName="Taxonomy Catch All Column" ma:hidden="true" ma:list="{03791137-b0df-44cf-87ee-3cf7adf75877}" ma:internalName="TaxCatchAll" ma:showField="CatchAllData" ma:web="9666c15e-24b3-4b88-9535-6bb48e0c11bd">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90ED210-BAEA-431E-BAB9-76A7BB8E3A0C}">
  <ds:schemaRefs>
    <ds:schemaRef ds:uri="http://schemas.microsoft.com/sharepoint/v3/contenttype/forms"/>
  </ds:schemaRefs>
</ds:datastoreItem>
</file>

<file path=customXml/itemProps2.xml><?xml version="1.0" encoding="utf-8"?>
<ds:datastoreItem xmlns:ds="http://schemas.openxmlformats.org/officeDocument/2006/customXml" ds:itemID="{F8314F0F-BC76-4EEE-A1BF-AB0BE9F43E1F}">
  <ds:schemaRefs>
    <ds:schemaRef ds:uri="http://schemas.microsoft.com/office/2006/metadata/properties"/>
    <ds:schemaRef ds:uri="http://schemas.microsoft.com/office/infopath/2007/PartnerControls"/>
    <ds:schemaRef ds:uri="http://schemas.microsoft.com/sharepoint/v3"/>
    <ds:schemaRef ds:uri="29b40d81-11fe-4407-94e1-b02c7e23d827"/>
    <ds:schemaRef ds:uri="230e9df3-be65-4c73-a93b-d1236ebd677e"/>
  </ds:schemaRefs>
</ds:datastoreItem>
</file>

<file path=customXml/itemProps3.xml><?xml version="1.0" encoding="utf-8"?>
<ds:datastoreItem xmlns:ds="http://schemas.openxmlformats.org/officeDocument/2006/customXml" ds:itemID="{FDAFF478-9BCA-4DE6-B10C-0E93272687C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29b40d81-11fe-4407-94e1-b02c7e23d827"/>
    <ds:schemaRef ds:uri="9666c15e-24b3-4b88-9535-6bb48e0c11bd"/>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otalTime>60</TotalTime>
  <Words>3360</Words>
  <Application>Microsoft Office PowerPoint</Application>
  <PresentationFormat>Widescreen</PresentationFormat>
  <Paragraphs>188</Paragraphs>
  <Slides>18</Slides>
  <Notes>18</Notes>
  <HiddenSlides>1</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18</vt:i4>
      </vt:variant>
    </vt:vector>
  </HeadingPairs>
  <TitlesOfParts>
    <vt:vector size="27" baseType="lpstr">
      <vt:lpstr>Aptos</vt:lpstr>
      <vt:lpstr>Aptos Display</vt:lpstr>
      <vt:lpstr>Arial</vt:lpstr>
      <vt:lpstr>Arial,Sans-Serif</vt:lpstr>
      <vt:lpstr>Segoe Sans Display Regular</vt:lpstr>
      <vt:lpstr>Segoe Sans Display Semibold</vt:lpstr>
      <vt:lpstr>Segoe UI</vt:lpstr>
      <vt:lpstr>Segoe UI Semibold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Sarah Gaspari</dc:creator>
  <cp:lastModifiedBy>Sarah Gaspari</cp:lastModifiedBy>
  <cp:revision>8</cp:revision>
  <dcterms:created xsi:type="dcterms:W3CDTF">2025-10-21T04:33:06Z</dcterms:created>
  <dcterms:modified xsi:type="dcterms:W3CDTF">2025-11-04T16:55:55Z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0x0101001DA888A88E75DA428F09E360E5FA3C22</vt:lpwstr>
  </property>
  <property fmtid="{D5CDD505-2E9C-101B-9397-08002B2CF9AE}" pid="3" name="MediaServiceImageTags">
    <vt:lpwstr/>
  </property>
</Properties>
</file>